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9" r:id="rId19"/>
    <p:sldId id="275" r:id="rId20"/>
    <p:sldId id="269" r:id="rId21"/>
    <p:sldId id="274" r:id="rId22"/>
    <p:sldId id="291" r:id="rId23"/>
    <p:sldId id="321" r:id="rId24"/>
    <p:sldId id="292" r:id="rId25"/>
    <p:sldId id="293" r:id="rId26"/>
    <p:sldId id="294" r:id="rId27"/>
    <p:sldId id="296" r:id="rId28"/>
    <p:sldId id="317" r:id="rId29"/>
    <p:sldId id="318" r:id="rId30"/>
    <p:sldId id="319" r:id="rId31"/>
    <p:sldId id="320" r:id="rId32"/>
    <p:sldId id="322" r:id="rId33"/>
    <p:sldId id="323" r:id="rId34"/>
    <p:sldId id="332" r:id="rId35"/>
    <p:sldId id="333" r:id="rId36"/>
  </p:sldIdLst>
  <p:sldSz cx="10080625" cy="7559675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7" d="100"/>
          <a:sy n="57" d="100"/>
        </p:scale>
        <p:origin x="816" y="44"/>
      </p:cViewPr>
      <p:guideLst>
        <p:guide orient="horz" pos="215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>
            <a:lvl1pPr eaLnBrk="1" fontAlgn="auto" hangingPunct="0">
              <a:spcBef>
                <a:spcPts val="0"/>
              </a:spcBef>
              <a:spcAft>
                <a:spcPts val="0"/>
              </a:spcAft>
              <a:defRPr sz="1400" noProof="1"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quarter" idx="1"/>
          </p:nvPr>
        </p:nvSpPr>
        <p:spPr>
          <a:xfrm>
            <a:off x="4278313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>
            <a:lvl1pPr algn="r" eaLnBrk="1" fontAlgn="auto" hangingPunct="0">
              <a:spcBef>
                <a:spcPts val="0"/>
              </a:spcBef>
              <a:spcAft>
                <a:spcPts val="0"/>
              </a:spcAft>
              <a:defRPr sz="1400" noProof="1"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2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>
            <a:lvl1pPr eaLnBrk="1" fontAlgn="auto" hangingPunct="0">
              <a:spcBef>
                <a:spcPts val="0"/>
              </a:spcBef>
              <a:spcAft>
                <a:spcPts val="0"/>
              </a:spcAft>
              <a:defRPr sz="1400" noProof="1"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3"/>
          </p:nvPr>
        </p:nvSpPr>
        <p:spPr>
          <a:xfrm>
            <a:off x="4278313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>
            <a:lvl1pPr algn="r" eaLnBrk="1" fontAlgn="auto" hangingPunct="0">
              <a:spcBef>
                <a:spcPts val="0"/>
              </a:spcBef>
              <a:spcAft>
                <a:spcPts val="0"/>
              </a:spcAft>
              <a:defRPr sz="1400" noProof="1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pPr>
            <a:fld id="{094D9477-BC10-4636-AFF0-6FD322735EC1}" type="slidenum">
              <a:rPr kumimoji="0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5" name="备注占位符 2"/>
          <p:cNvSpPr txBox="1">
            <a:spLocks noGrp="1" noChangeArrowheads="1"/>
          </p:cNvSpPr>
          <p:nvPr>
            <p:ph type="body" sz="quarter" idx="4294967295"/>
          </p:nvPr>
        </p:nvSpPr>
        <p:spPr bwMode="auto">
          <a:xfrm>
            <a:off x="755650" y="5078413"/>
            <a:ext cx="6048375" cy="4811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marL="2159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  <p:sp>
        <p:nvSpPr>
          <p:cNvPr id="4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xfrm>
            <a:off x="4278313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xfrm>
            <a:off x="4278313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62DCDDF-6D11-49D8-8394-7BA77349D3CF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15900" algn="l" rtl="0" eaLnBrk="0" fontAlgn="base" hangingPunct="0">
      <a:spcBef>
        <a:spcPct val="0"/>
      </a:spcBef>
      <a:spcAft>
        <a:spcPct val="0"/>
      </a:spcAft>
      <a:defRPr lang="en-US" altLang="zh-CN" sz="2000" kern="1200">
        <a:solidFill>
          <a:schemeClr val="tx1"/>
        </a:solidFill>
        <a:latin typeface="Arial" panose="020B0604020202020204" pitchFamily="18"/>
        <a:ea typeface="宋体" panose="02010600030101010101" pitchFamily="2" charset="-122"/>
        <a:cs typeface="Mangal" pitchFamily="2"/>
      </a:defRPr>
    </a:lvl1pPr>
    <a:lvl2pPr marL="742950" indent="-28575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1143000" indent="-228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600200" indent="-228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2057400" indent="-228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10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355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23556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11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560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25604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12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765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27652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13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969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29700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14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174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31748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7172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921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9220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126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11268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331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13316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6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536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15364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7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741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17412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8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945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19460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marL="0" lvl="0" indent="0" algn="r" eaLnBrk="1"/>
            <a:fld id="{9A0DB2DC-4C9A-4742-B13C-FB6460FD3503}" type="slidenum">
              <a:rPr lang="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9</a:t>
            </a:fld>
            <a:endParaRPr lang="" altLang="zh-CN" sz="14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150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>
              <a:alpha val="100000"/>
            </a:srgbClr>
          </a:solidFill>
          <a:ln w="25400">
            <a:solidFill>
              <a:srgbClr val="3465AF">
                <a:alpha val="100000"/>
              </a:srgbClr>
            </a:solidFill>
            <a:miter lim="800000"/>
          </a:ln>
        </p:spPr>
      </p:sp>
      <p:sp>
        <p:nvSpPr>
          <p:cNvPr id="21508" name="备注占位符 2"/>
          <p:cNvSpPr>
            <a:spLocks noGrp="1"/>
          </p:cNvSpPr>
          <p:nvPr>
            <p:ph type="body" sz="quarter"/>
          </p:nvPr>
        </p:nvSpPr>
        <p:spPr>
          <a:xfrm>
            <a:off x="755650" y="5078413"/>
            <a:ext cx="6048375" cy="4811712"/>
          </a:xfrm>
          <a:ln/>
        </p:spPr>
        <p:txBody>
          <a:bodyPr wrap="square" lIns="0" tIns="0" rIns="0" bIns="0" anchor="t"/>
          <a:lstStyle/>
          <a:p>
            <a:pPr lvl="0" eaLnBrk="1"/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9275" cy="4384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59275" cy="4384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15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18"/>
              <a:ea typeface="宋体" panose="02010600030101010101" pitchFamily="2" charset="-122"/>
              <a:cs typeface="Mangal" pitchFamily="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 txBox="1">
            <a:spLocks noGrp="1"/>
          </p:cNvSpPr>
          <p:nvPr>
            <p:ph type="title"/>
          </p:nvPr>
        </p:nvSpPr>
        <p:spPr>
          <a:xfrm>
            <a:off x="503238" y="301625"/>
            <a:ext cx="9072562" cy="1262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 lvl="0"/>
            <a:endParaRPr lang="en-US" altLang="zh-CN" dirty="0"/>
          </a:p>
        </p:txBody>
      </p:sp>
      <p:sp>
        <p:nvSpPr>
          <p:cNvPr id="1027" name="文本占位符 2"/>
          <p:cNvSpPr txBox="1">
            <a:spLocks noGrp="1"/>
          </p:cNvSpPr>
          <p:nvPr>
            <p:ph type="body"/>
          </p:nvPr>
        </p:nvSpPr>
        <p:spPr>
          <a:xfrm>
            <a:off x="503238" y="1768475"/>
            <a:ext cx="8870950" cy="4384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>
          <a:xfrm>
            <a:off x="503238" y="6886575"/>
            <a:ext cx="2349500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>
          <a:xfrm>
            <a:off x="3448050" y="6886575"/>
            <a:ext cx="3194050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7227888" y="6886575"/>
            <a:ext cx="2347913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eaLnBrk="1" fontAlgn="auto" hangingPunct="0">
              <a:buNone/>
              <a:defRPr lang="en-US" sz="1400" kern="1200" noProof="1"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FBDC91-80D0-44AC-B8A7-0873C6930870}" type="slidenum"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/>
                <a:ea typeface="宋体" panose="02010600030101010101" pitchFamily="2" charset="-122"/>
                <a:cs typeface="Tahoma" panose="020B0604030504040204" pitchFamily="2"/>
              </a:rPr>
              <a:t>‹#›</a:t>
            </a:fld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/>
              <a:ea typeface="宋体" panose="02010600030101010101" pitchFamily="2" charset="-122"/>
              <a:cs typeface="Tahoma" panose="020B0604030504040204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altLang="zh-CN" sz="4400" kern="1200">
          <a:solidFill>
            <a:schemeClr val="tx2"/>
          </a:solidFill>
          <a:latin typeface="Arial" panose="020B0604020202020204" pitchFamily="18"/>
          <a:ea typeface="宋体" panose="02010600030101010101" pitchFamily="2" charset="-122"/>
          <a:cs typeface="Mangal" pitchFamily="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Mangal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Mangal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Mangal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Mangal" pitchFamily="18" charset="0"/>
        </a:defRPr>
      </a:lvl5pPr>
      <a:lvl6pPr marL="457200" algn="ctr" rtl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algn="l" rtl="0" eaLnBrk="0" fontAlgn="base" hangingPunct="0">
        <a:spcBef>
          <a:spcPct val="0"/>
        </a:spcBef>
        <a:spcAft>
          <a:spcPts val="1415"/>
        </a:spcAft>
        <a:defRPr lang="en-US" altLang="zh-CN" sz="3200" kern="1200">
          <a:solidFill>
            <a:schemeClr val="tx1"/>
          </a:solidFill>
          <a:latin typeface="Arial" panose="020B0604020202020204" pitchFamily="18"/>
          <a:ea typeface="宋体" panose="02010600030101010101" pitchFamily="2" charset="-122"/>
          <a:cs typeface="Mangal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ts val="1415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ts val="141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ts val="1415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ts val="1415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Layout" Target="../slideLayouts/slideLayout7.xml"/><Relationship Id="rId7" Type="http://schemas.openxmlformats.org/officeDocument/2006/relationships/slide" Target="slide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slide" Target="slide6.xml"/><Relationship Id="rId11" Type="http://schemas.openxmlformats.org/officeDocument/2006/relationships/image" Target="../media/image1.png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notesSlide" Target="../notesSlides/notesSlide1.xml"/><Relationship Id="rId9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3.m4a"/><Relationship Id="rId7" Type="http://schemas.openxmlformats.org/officeDocument/2006/relationships/image" Target="../media/image1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5.m4a"/><Relationship Id="rId7" Type="http://schemas.openxmlformats.org/officeDocument/2006/relationships/slideLayout" Target="../slideLayouts/slideLayout7.xml"/><Relationship Id="rId2" Type="http://schemas.microsoft.com/office/2007/relationships/media" Target="../media/media24.m4a"/><Relationship Id="rId1" Type="http://schemas.openxmlformats.org/officeDocument/2006/relationships/audio" Target="NULL" TargetMode="External"/><Relationship Id="rId6" Type="http://schemas.openxmlformats.org/officeDocument/2006/relationships/audio" Target="../media/media27.m4a"/><Relationship Id="rId5" Type="http://schemas.microsoft.com/office/2007/relationships/media" Target="../media/media27.m4a"/><Relationship Id="rId4" Type="http://schemas.microsoft.com/office/2007/relationships/media" Target="../media/media26.m4a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8.m4a"/><Relationship Id="rId7" Type="http://schemas.openxmlformats.org/officeDocument/2006/relationships/image" Target="../media/image44.wmf"/><Relationship Id="rId2" Type="http://schemas.openxmlformats.org/officeDocument/2006/relationships/audio" Target="NULL" TargetMode="Externa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0.m4a"/><Relationship Id="rId7" Type="http://schemas.openxmlformats.org/officeDocument/2006/relationships/image" Target="../media/image46.png"/><Relationship Id="rId2" Type="http://schemas.microsoft.com/office/2007/relationships/media" Target="../media/media2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32.m4a"/><Relationship Id="rId4" Type="http://schemas.microsoft.com/office/2007/relationships/media" Target="../media/media31.m4a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microsoft.com/office/2007/relationships/media" Target="../media/media34.m4a"/><Relationship Id="rId7" Type="http://schemas.openxmlformats.org/officeDocument/2006/relationships/audio" Target="../media/media37.m4a"/><Relationship Id="rId2" Type="http://schemas.microsoft.com/office/2007/relationships/media" Target="../media/media33.m4a"/><Relationship Id="rId1" Type="http://schemas.openxmlformats.org/officeDocument/2006/relationships/audio" Target="NULL" TargetMode="External"/><Relationship Id="rId6" Type="http://schemas.microsoft.com/office/2007/relationships/media" Target="../media/media37.m4a"/><Relationship Id="rId5" Type="http://schemas.microsoft.com/office/2007/relationships/media" Target="../media/media36.m4a"/><Relationship Id="rId10" Type="http://schemas.openxmlformats.org/officeDocument/2006/relationships/image" Target="../media/image1.png"/><Relationship Id="rId4" Type="http://schemas.microsoft.com/office/2007/relationships/media" Target="../media/media35.m4a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34.m4a"/><Relationship Id="rId7" Type="http://schemas.openxmlformats.org/officeDocument/2006/relationships/slideLayout" Target="../slideLayouts/slideLayout7.xml"/><Relationship Id="rId2" Type="http://schemas.microsoft.com/office/2007/relationships/media" Target="../media/media38.m4a"/><Relationship Id="rId1" Type="http://schemas.openxmlformats.org/officeDocument/2006/relationships/audio" Target="NULL" TargetMode="External"/><Relationship Id="rId6" Type="http://schemas.microsoft.com/office/2007/relationships/media" Target="../media/media36.m4a"/><Relationship Id="rId5" Type="http://schemas.microsoft.com/office/2007/relationships/media" Target="../media/media40.m4a"/><Relationship Id="rId4" Type="http://schemas.microsoft.com/office/2007/relationships/media" Target="../media/media39.m4a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42.m4a"/><Relationship Id="rId7" Type="http://schemas.openxmlformats.org/officeDocument/2006/relationships/slideLayout" Target="../slideLayouts/slideLayout7.xml"/><Relationship Id="rId2" Type="http://schemas.microsoft.com/office/2007/relationships/media" Target="../media/media41.m4a"/><Relationship Id="rId1" Type="http://schemas.openxmlformats.org/officeDocument/2006/relationships/audio" Target="NULL" TargetMode="External"/><Relationship Id="rId6" Type="http://schemas.microsoft.com/office/2007/relationships/media" Target="../media/media34.m4a"/><Relationship Id="rId5" Type="http://schemas.microsoft.com/office/2007/relationships/media" Target="../media/media43.m4a"/><Relationship Id="rId4" Type="http://schemas.microsoft.com/office/2007/relationships/media" Target="../media/media36.m4a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wmf"/><Relationship Id="rId18" Type="http://schemas.openxmlformats.org/officeDocument/2006/relationships/image" Target="../media/image17.png"/><Relationship Id="rId3" Type="http://schemas.openxmlformats.org/officeDocument/2006/relationships/audio" Target="../media/media3.m4a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0.wmf"/><Relationship Id="rId2" Type="http://schemas.microsoft.com/office/2007/relationships/media" Target="../media/media3.m4a"/><Relationship Id="rId16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9.wmf"/><Relationship Id="rId10" Type="http://schemas.openxmlformats.org/officeDocument/2006/relationships/image" Target="../media/image15.png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46.m4a"/><Relationship Id="rId7" Type="http://schemas.openxmlformats.org/officeDocument/2006/relationships/slideLayout" Target="../slideLayouts/slideLayout7.xml"/><Relationship Id="rId2" Type="http://schemas.microsoft.com/office/2007/relationships/media" Target="../media/media45.m4a"/><Relationship Id="rId1" Type="http://schemas.openxmlformats.org/officeDocument/2006/relationships/audio" Target="NULL" TargetMode="External"/><Relationship Id="rId6" Type="http://schemas.microsoft.com/office/2007/relationships/media" Target="../media/media36.m4a"/><Relationship Id="rId5" Type="http://schemas.microsoft.com/office/2007/relationships/media" Target="../media/media48.m4a"/><Relationship Id="rId4" Type="http://schemas.microsoft.com/office/2007/relationships/media" Target="../media/media47.m4a"/><Relationship Id="rId9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9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51.m4a"/><Relationship Id="rId7" Type="http://schemas.openxmlformats.org/officeDocument/2006/relationships/image" Target="../media/image1.png"/><Relationship Id="rId2" Type="http://schemas.microsoft.com/office/2007/relationships/media" Target="../media/media50.m4a"/><Relationship Id="rId1" Type="http://schemas.openxmlformats.org/officeDocument/2006/relationships/audio" Target="NULL" TargetMode="Externa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1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2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3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audio" Target="../media/media4.m4a"/><Relationship Id="rId16" Type="http://schemas.openxmlformats.org/officeDocument/2006/relationships/image" Target="../media/image1.png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 txBox="1">
            <a:spLocks noGrp="1"/>
          </p:cNvSpPr>
          <p:nvPr/>
        </p:nvSpPr>
        <p:spPr>
          <a:xfrm>
            <a:off x="503238" y="288925"/>
            <a:ext cx="9072562" cy="6889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algn="ctr" eaLnBrk="1">
              <a:spcAft>
                <a:spcPct val="0"/>
              </a:spcAf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实验六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RLC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串联电路的频率特性</a:t>
            </a:r>
          </a:p>
        </p:txBody>
      </p:sp>
      <p:sp>
        <p:nvSpPr>
          <p:cNvPr id="4099" name="文本框 2"/>
          <p:cNvSpPr txBox="1"/>
          <p:nvPr/>
        </p:nvSpPr>
        <p:spPr>
          <a:xfrm>
            <a:off x="1268413" y="1134946"/>
            <a:ext cx="3894602" cy="56308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实验目的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实验电路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实验原理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实验内容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实验步骤及注意事项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思考题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数据验证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Multisim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搭建电路举例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0E7F190-464F-4765-AABF-63C2BBE16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69884" y="549464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文本框 2"/>
          <p:cNvSpPr txBox="1"/>
          <p:nvPr/>
        </p:nvSpPr>
        <p:spPr>
          <a:xfrm>
            <a:off x="452438" y="915988"/>
            <a:ext cx="1509712" cy="46831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6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仿真电路</a:t>
            </a:r>
          </a:p>
        </p:txBody>
      </p:sp>
      <p:pic>
        <p:nvPicPr>
          <p:cNvPr id="22532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8738"/>
            <a:ext cx="10079038" cy="370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任意多边形: 形状 4"/>
          <p:cNvSpPr/>
          <p:nvPr/>
        </p:nvSpPr>
        <p:spPr>
          <a:xfrm>
            <a:off x="3344863" y="3548063"/>
            <a:ext cx="1084262" cy="273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43633403"/>
              </a:cxn>
              <a:cxn ang="0">
                <a:pos x="0" y="43633403"/>
              </a:cxn>
              <a:cxn ang="0">
                <a:pos x="0" y="0"/>
              </a:cxn>
            </a:cxnLst>
            <a:rect l="0" t="0" r="0" b="0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4" name="任意多边形: 形状 5"/>
          <p:cNvSpPr/>
          <p:nvPr/>
        </p:nvSpPr>
        <p:spPr>
          <a:xfrm>
            <a:off x="3484563" y="3303588"/>
            <a:ext cx="414337" cy="276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2459212" y="0"/>
              </a:cxn>
              <a:cxn ang="0">
                <a:pos x="152459212" y="45173261"/>
              </a:cxn>
              <a:cxn ang="0">
                <a:pos x="0" y="45173261"/>
              </a:cxn>
              <a:cxn ang="0">
                <a:pos x="0" y="0"/>
              </a:cxn>
            </a:cxnLst>
            <a:rect l="0" t="0" r="0" b="0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ED69F20-6223-4DC9-A6A6-68A1D04F6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9454" y="566191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177799" y="2016977"/>
            <a:ext cx="464343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、测试并绘制电路的电流谐振曲线</a:t>
            </a:r>
          </a:p>
        </p:txBody>
      </p:sp>
      <p:pic>
        <p:nvPicPr>
          <p:cNvPr id="24580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99" y="2431315"/>
            <a:ext cx="9598025" cy="149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39A40FD-DC5E-496B-8D87-59EAFDBAB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1396" y="500399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文本框 2"/>
          <p:cNvSpPr txBox="1"/>
          <p:nvPr/>
        </p:nvSpPr>
        <p:spPr>
          <a:xfrm>
            <a:off x="177800" y="857250"/>
            <a:ext cx="464343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、测试并绘制电路的电流谐振曲线</a:t>
            </a:r>
          </a:p>
        </p:txBody>
      </p:sp>
      <p:sp>
        <p:nvSpPr>
          <p:cNvPr id="26628" name="文本框 4"/>
          <p:cNvSpPr txBox="1"/>
          <p:nvPr/>
        </p:nvSpPr>
        <p:spPr>
          <a:xfrm>
            <a:off x="390525" y="2847975"/>
            <a:ext cx="912813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-7k</a:t>
            </a:r>
          </a:p>
        </p:txBody>
      </p:sp>
      <p:sp>
        <p:nvSpPr>
          <p:cNvPr id="26629" name="文本框 5"/>
          <p:cNvSpPr txBox="1"/>
          <p:nvPr/>
        </p:nvSpPr>
        <p:spPr>
          <a:xfrm>
            <a:off x="1614488" y="3497263"/>
            <a:ext cx="912812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-3k</a:t>
            </a:r>
          </a:p>
        </p:txBody>
      </p:sp>
      <p:sp>
        <p:nvSpPr>
          <p:cNvPr id="26630" name="文本框 6"/>
          <p:cNvSpPr txBox="1"/>
          <p:nvPr/>
        </p:nvSpPr>
        <p:spPr>
          <a:xfrm>
            <a:off x="1001713" y="3173413"/>
            <a:ext cx="914400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-5k</a:t>
            </a:r>
          </a:p>
        </p:txBody>
      </p:sp>
      <p:sp>
        <p:nvSpPr>
          <p:cNvPr id="26631" name="文本框 7"/>
          <p:cNvSpPr txBox="1"/>
          <p:nvPr/>
        </p:nvSpPr>
        <p:spPr>
          <a:xfrm>
            <a:off x="2297113" y="3784600"/>
            <a:ext cx="914400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-2k</a:t>
            </a:r>
          </a:p>
        </p:txBody>
      </p:sp>
      <p:sp>
        <p:nvSpPr>
          <p:cNvPr id="26632" name="文本框 8"/>
          <p:cNvSpPr txBox="1"/>
          <p:nvPr/>
        </p:nvSpPr>
        <p:spPr>
          <a:xfrm>
            <a:off x="2909888" y="4110038"/>
            <a:ext cx="914400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-1k</a:t>
            </a:r>
          </a:p>
        </p:txBody>
      </p:sp>
      <p:sp>
        <p:nvSpPr>
          <p:cNvPr id="26633" name="文本框 9"/>
          <p:cNvSpPr txBox="1"/>
          <p:nvPr/>
        </p:nvSpPr>
        <p:spPr>
          <a:xfrm>
            <a:off x="3557588" y="4433888"/>
            <a:ext cx="1104900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-0.5k</a:t>
            </a:r>
          </a:p>
        </p:txBody>
      </p:sp>
      <p:sp>
        <p:nvSpPr>
          <p:cNvPr id="26634" name="文本框 10"/>
          <p:cNvSpPr txBox="1"/>
          <p:nvPr/>
        </p:nvSpPr>
        <p:spPr>
          <a:xfrm>
            <a:off x="4421188" y="4767263"/>
            <a:ext cx="319087" cy="447675"/>
          </a:xfrm>
          <a:prstGeom prst="rect">
            <a:avLst/>
          </a:prstGeom>
          <a:noFill/>
          <a:ln w="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</a:p>
        </p:txBody>
      </p:sp>
      <p:sp>
        <p:nvSpPr>
          <p:cNvPr id="26635" name="文本框 11"/>
          <p:cNvSpPr txBox="1"/>
          <p:nvPr/>
        </p:nvSpPr>
        <p:spPr>
          <a:xfrm>
            <a:off x="4926013" y="4433888"/>
            <a:ext cx="1162050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+0.5k</a:t>
            </a:r>
          </a:p>
        </p:txBody>
      </p:sp>
      <p:sp>
        <p:nvSpPr>
          <p:cNvPr id="26636" name="文本框 12"/>
          <p:cNvSpPr txBox="1"/>
          <p:nvPr/>
        </p:nvSpPr>
        <p:spPr>
          <a:xfrm>
            <a:off x="9029700" y="2847975"/>
            <a:ext cx="971550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+7k</a:t>
            </a:r>
          </a:p>
        </p:txBody>
      </p:sp>
      <p:sp>
        <p:nvSpPr>
          <p:cNvPr id="26637" name="文本框 13"/>
          <p:cNvSpPr txBox="1"/>
          <p:nvPr/>
        </p:nvSpPr>
        <p:spPr>
          <a:xfrm>
            <a:off x="5862638" y="4110038"/>
            <a:ext cx="912812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+1k</a:t>
            </a:r>
          </a:p>
        </p:txBody>
      </p:sp>
      <p:sp>
        <p:nvSpPr>
          <p:cNvPr id="26638" name="文本框 14"/>
          <p:cNvSpPr txBox="1"/>
          <p:nvPr/>
        </p:nvSpPr>
        <p:spPr>
          <a:xfrm>
            <a:off x="6618288" y="3784600"/>
            <a:ext cx="912812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+2k</a:t>
            </a:r>
          </a:p>
        </p:txBody>
      </p:sp>
      <p:sp>
        <p:nvSpPr>
          <p:cNvPr id="26639" name="文本框 15"/>
          <p:cNvSpPr txBox="1"/>
          <p:nvPr/>
        </p:nvSpPr>
        <p:spPr>
          <a:xfrm>
            <a:off x="7302500" y="3497263"/>
            <a:ext cx="912813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+3k</a:t>
            </a:r>
          </a:p>
        </p:txBody>
      </p:sp>
      <p:sp>
        <p:nvSpPr>
          <p:cNvPr id="26640" name="文本框 16"/>
          <p:cNvSpPr txBox="1"/>
          <p:nvPr/>
        </p:nvSpPr>
        <p:spPr>
          <a:xfrm>
            <a:off x="8237538" y="3173413"/>
            <a:ext cx="914400" cy="4206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f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+5k</a:t>
            </a:r>
          </a:p>
        </p:txBody>
      </p:sp>
      <p:sp>
        <p:nvSpPr>
          <p:cNvPr id="26641" name="文本框 17"/>
          <p:cNvSpPr txBox="1"/>
          <p:nvPr/>
        </p:nvSpPr>
        <p:spPr>
          <a:xfrm>
            <a:off x="1681163" y="5337175"/>
            <a:ext cx="6638925" cy="995363"/>
          </a:xfrm>
          <a:prstGeom prst="rect">
            <a:avLst/>
          </a:prstGeom>
          <a:solidFill>
            <a:srgbClr val="FAA61A"/>
          </a:solidFill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5400" dirty="0">
                <a:ea typeface="微软雅黑" panose="020B0503020204020204" pitchFamily="34" charset="-122"/>
              </a:rPr>
              <a:t>请按以上频率作表！</a:t>
            </a:r>
          </a:p>
        </p:txBody>
      </p:sp>
      <p:sp>
        <p:nvSpPr>
          <p:cNvPr id="26642" name="文本框 18"/>
          <p:cNvSpPr txBox="1"/>
          <p:nvPr/>
        </p:nvSpPr>
        <p:spPr>
          <a:xfrm>
            <a:off x="3571875" y="3040063"/>
            <a:ext cx="2647950" cy="901700"/>
          </a:xfrm>
          <a:prstGeom prst="rect">
            <a:avLst/>
          </a:prstGeom>
          <a:solidFill>
            <a:srgbClr val="F58220"/>
          </a:solidFill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4000" dirty="0">
                <a:ea typeface="微软雅黑" panose="020B0503020204020204" pitchFamily="34" charset="-122"/>
              </a:rPr>
              <a:t>f</a:t>
            </a:r>
            <a:r>
              <a:rPr lang="en-US" altLang="zh-CN" sz="4000" baseline="-25000" dirty="0">
                <a:ea typeface="微软雅黑" panose="020B0503020204020204" pitchFamily="34" charset="-122"/>
              </a:rPr>
              <a:t>0</a:t>
            </a:r>
            <a:r>
              <a:rPr lang="zh-CN" altLang="zh-CN" sz="4000" dirty="0">
                <a:ea typeface="微软雅黑" panose="020B0503020204020204" pitchFamily="34" charset="-122"/>
              </a:rPr>
              <a:t>为测量值</a:t>
            </a:r>
          </a:p>
        </p:txBody>
      </p:sp>
      <p:sp>
        <p:nvSpPr>
          <p:cNvPr id="26643" name="直接连接符 19"/>
          <p:cNvSpPr/>
          <p:nvPr/>
        </p:nvSpPr>
        <p:spPr>
          <a:xfrm>
            <a:off x="4579938" y="3865563"/>
            <a:ext cx="0" cy="989012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sp>
      <p:sp>
        <p:nvSpPr>
          <p:cNvPr id="26644" name="文本框 20"/>
          <p:cNvSpPr txBox="1"/>
          <p:nvPr/>
        </p:nvSpPr>
        <p:spPr>
          <a:xfrm>
            <a:off x="8039100" y="4708525"/>
            <a:ext cx="1211263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K=1000</a:t>
            </a:r>
          </a:p>
        </p:txBody>
      </p:sp>
      <p:pic>
        <p:nvPicPr>
          <p:cNvPr id="26645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1266825"/>
            <a:ext cx="9112250" cy="141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5A28A09-E799-4CE1-939E-7DC7219155B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8" end="1897.56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5855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文本框 2"/>
          <p:cNvSpPr txBox="1"/>
          <p:nvPr/>
        </p:nvSpPr>
        <p:spPr>
          <a:xfrm>
            <a:off x="452438" y="917575"/>
            <a:ext cx="1509712" cy="46831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6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仿真电路</a:t>
            </a:r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" y="2586038"/>
            <a:ext cx="10079037" cy="238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任意多边形: 形状 4"/>
          <p:cNvSpPr/>
          <p:nvPr/>
        </p:nvSpPr>
        <p:spPr>
          <a:xfrm>
            <a:off x="3297238" y="3548063"/>
            <a:ext cx="869950" cy="261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1157132" y="0"/>
              </a:cxn>
              <a:cxn ang="0">
                <a:pos x="1411157132" y="38519715"/>
              </a:cxn>
              <a:cxn ang="0">
                <a:pos x="0" y="38519715"/>
              </a:cxn>
              <a:cxn ang="0">
                <a:pos x="0" y="0"/>
              </a:cxn>
            </a:cxnLst>
            <a:rect l="0" t="0" r="0" b="0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8" name="任意多边形: 形状 5"/>
          <p:cNvSpPr/>
          <p:nvPr/>
        </p:nvSpPr>
        <p:spPr>
          <a:xfrm>
            <a:off x="3406775" y="3249613"/>
            <a:ext cx="392113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9218951" y="0"/>
              </a:cxn>
              <a:cxn ang="0">
                <a:pos x="129218951" y="56978001"/>
              </a:cxn>
              <a:cxn ang="0">
                <a:pos x="0" y="56978001"/>
              </a:cxn>
              <a:cxn ang="0">
                <a:pos x="0" y="0"/>
              </a:cxn>
            </a:cxnLst>
            <a:rect l="0" t="0" r="0" b="0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CB6B6F6-BF6E-48AA-A30B-991651BE0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81035" y="563961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72562" cy="639763"/>
          </a:xfrm>
          <a:ln/>
        </p:spPr>
        <p:txBody>
          <a:bodyPr vert="horz" wrap="square" lIns="0" tIns="0" rIns="0" bIns="0" anchor="ctr"/>
          <a:lstStyle/>
          <a:p>
            <a:pPr algn="l" eaLnBrk="1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六、实验报告中思考题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04825" y="1030288"/>
            <a:ext cx="9086850" cy="452913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lIns="71755" tIns="36195" rIns="71755" bIns="36195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08940" marR="0" lvl="0" indent="-40894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q"/>
              <a:defRPr/>
            </a:pPr>
            <a:r>
              <a:rPr kumimoji="0" lang="zh-CN" sz="2000" b="1" i="0" u="none" strike="noStrike" kern="1200" cap="none" spc="196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实验预习要求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(1)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按照实验要求给定的电路参数，计算出电路的谐振频率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f0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alt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(2)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实验要求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中，保持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为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10mH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为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0.01uF,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要求品质因数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Q=10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，求电阻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alt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(3)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简述判別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RLC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串联电路发生谐振的方法。</a:t>
            </a:r>
          </a:p>
          <a:p>
            <a:pPr marL="408940" marR="0" lvl="0" indent="-40894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q"/>
              <a:defRPr/>
            </a:pPr>
            <a:r>
              <a:rPr kumimoji="0" lang="zh-CN" sz="2000" b="1" i="0" u="none" strike="noStrike" kern="1200" cap="none" spc="196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实验报告要求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alt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(1)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整理实验数据，用方格纸在同一坐标平面上画出不同的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Q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值的两条电流谐振曲线。说明品质因数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Q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对谐振曲线的影响。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alt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(2)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分析谐振时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和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有什么关系？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与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有什么关系？</a:t>
            </a:r>
          </a:p>
          <a:p>
            <a:pPr marL="40894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None/>
              <a:defRPr/>
            </a:pPr>
            <a:r>
              <a:rPr kumimoji="0" lang="en-US" alt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(3)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根据理论计算，电路发生谐振时，应有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=U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实际测量中，总有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&lt;U</a:t>
            </a:r>
            <a:r>
              <a:rPr kumimoji="0" lang="en-US" sz="1795" b="0" i="0" u="none" strike="noStrike" kern="1200" cap="none" spc="176" normalizeH="0" baseline="-25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</a:t>
            </a:r>
            <a:r>
              <a:rPr kumimoji="0" lang="en-US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</a:t>
            </a:r>
            <a:r>
              <a:rPr kumimoji="0" lang="zh-CN" sz="1795" b="0" i="0" u="none" strike="noStrike" kern="1200" cap="none" spc="176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分析理论计算与实际测量不同的原因。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9469FB9-9C30-465D-9CF5-7DC9F695DB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5865" y="580827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"/>
          <p:cNvSpPr txBox="1"/>
          <p:nvPr/>
        </p:nvSpPr>
        <p:spPr>
          <a:xfrm>
            <a:off x="520700" y="371475"/>
            <a:ext cx="26212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七、数据验证</a:t>
            </a: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8" y="2408238"/>
            <a:ext cx="9671050" cy="497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文本框 4"/>
          <p:cNvSpPr txBox="1"/>
          <p:nvPr/>
        </p:nvSpPr>
        <p:spPr>
          <a:xfrm>
            <a:off x="520700" y="1323975"/>
            <a:ext cx="75136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网址：http://222.201.130.196/eetec/HTML/exercise/DV_RCL.htm</a:t>
            </a:r>
          </a:p>
        </p:txBody>
      </p:sp>
      <p:sp>
        <p:nvSpPr>
          <p:cNvPr id="32773" name="文本框 5"/>
          <p:cNvSpPr txBox="1"/>
          <p:nvPr/>
        </p:nvSpPr>
        <p:spPr>
          <a:xfrm>
            <a:off x="520700" y="1692275"/>
            <a:ext cx="7645400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校外需要用  华南理工大学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VPN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首次使用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VPN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访问网址：http://www.scut.edu.cn/vpn/</a:t>
            </a:r>
          </a:p>
        </p:txBody>
      </p:sp>
      <p:sp>
        <p:nvSpPr>
          <p:cNvPr id="32774" name="文本框 2"/>
          <p:cNvSpPr txBox="1"/>
          <p:nvPr/>
        </p:nvSpPr>
        <p:spPr>
          <a:xfrm>
            <a:off x="520700" y="955675"/>
            <a:ext cx="464343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建议用firefox或chrome浏览器做"数据验证"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A4C8316-DE13-4EFE-AF0F-7D0236B77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3425" y="274029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06475"/>
            <a:ext cx="8483748" cy="179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30" y="2988527"/>
            <a:ext cx="3837025" cy="126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文本框 5"/>
          <p:cNvSpPr txBox="1"/>
          <p:nvPr/>
        </p:nvSpPr>
        <p:spPr>
          <a:xfrm>
            <a:off x="323850" y="2843213"/>
            <a:ext cx="76469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校外需要用  华南理工大学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VPN</a:t>
            </a:r>
          </a:p>
        </p:txBody>
      </p:sp>
      <p:sp>
        <p:nvSpPr>
          <p:cNvPr id="33797" name="文本框 3"/>
          <p:cNvSpPr txBox="1"/>
          <p:nvPr/>
        </p:nvSpPr>
        <p:spPr>
          <a:xfrm>
            <a:off x="323850" y="593725"/>
            <a:ext cx="36258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Source Serif Pro Black" panose="02040903050405020204" pitchFamily="18" charset="0"/>
                <a:ea typeface="等线" panose="02010600030101010101" pitchFamily="2" charset="-122"/>
                <a:sym typeface="等线" panose="02010600030101010101" pitchFamily="2" charset="-122"/>
              </a:rPr>
              <a:t>http://222.201.130.196/</a:t>
            </a:r>
            <a:endParaRPr lang="zh-CN" altLang="en-US" sz="2400" dirty="0">
              <a:latin typeface="Source Serif Pro Black" panose="02040903050405020204" pitchFamily="18" charset="0"/>
              <a:ea typeface="等线" panose="02010600030101010101" pitchFamily="2" charset="-122"/>
            </a:endParaRPr>
          </a:p>
        </p:txBody>
      </p:sp>
      <p:pic>
        <p:nvPicPr>
          <p:cNvPr id="3379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8" y="3211513"/>
            <a:ext cx="4705350" cy="3181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EE3D893-2008-4EBF-89D2-994F84BD9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67638" y="549464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/>
          <p:nvPr/>
        </p:nvSpPr>
        <p:spPr>
          <a:xfrm>
            <a:off x="815975" y="722313"/>
            <a:ext cx="8407400" cy="3414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问：验证完的数据可以保存吗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答：网站不保存数据。同学保存数据可以用以下两个方法：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(1)建议用firefox或chrome浏览器做"数据验证"，可通过"点鼠标右键-&gt;另存(页面)为..."保存数据。(保存类型：网页，全部)</a:t>
            </a:r>
          </a:p>
          <a:p>
            <a:pPr lvl="0" eaLnBrk="1" hangingPunct="1">
              <a:spcAft>
                <a:spcPct val="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(2)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截屏。（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ctrl+alt+A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按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PrtSc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键，在画图软件中粘贴，并存盘）</a:t>
            </a: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F1CAAE4-F4BD-49A9-8DD9-92B4DE66B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7356" y="552810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8" y="4613275"/>
            <a:ext cx="6832600" cy="206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文本框 2"/>
          <p:cNvSpPr txBox="1"/>
          <p:nvPr/>
        </p:nvSpPr>
        <p:spPr>
          <a:xfrm>
            <a:off x="785813" y="641350"/>
            <a:ext cx="8507412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问：我进不了校园网，怎么验证数据？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答：验证页面是可以独立运行的。让能进到验证页面的同学，拷贝一份，压缩成</a:t>
            </a:r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zip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或</a:t>
            </a:r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发给你。</a:t>
            </a: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       拷贝方法是：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用firefox或chrome浏览器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可通过"点鼠标右键-&gt;另存(页面)为..."保存数据。(保存类型：网页，全部)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584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38" y="3157538"/>
            <a:ext cx="8185150" cy="124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5AFB7DB-89B9-44C1-B8E8-65DD8FFEBE7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2" end="2602.353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6487" y="615257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1"/>
          <p:cNvSpPr txBox="1"/>
          <p:nvPr/>
        </p:nvSpPr>
        <p:spPr>
          <a:xfrm>
            <a:off x="681038" y="826624"/>
            <a:ext cx="5724644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注意：数据验证是有条件的</a:t>
            </a:r>
          </a:p>
        </p:txBody>
      </p:sp>
      <p:sp>
        <p:nvSpPr>
          <p:cNvPr id="36867" name="文本框 2"/>
          <p:cNvSpPr txBox="1"/>
          <p:nvPr/>
        </p:nvSpPr>
        <p:spPr>
          <a:xfrm>
            <a:off x="681038" y="1770063"/>
            <a:ext cx="8332787" cy="35385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电容C=0.01uf</a:t>
            </a:r>
          </a:p>
          <a:p>
            <a:pPr lvl="0" eaLnBrk="1" hangingPunct="1">
              <a:spcAft>
                <a:spcPct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电感L=10mH</a:t>
            </a:r>
          </a:p>
          <a:p>
            <a:pPr lvl="0" eaLnBrk="1" hangingPunct="1">
              <a:spcAft>
                <a:spcPct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信号源取AC_VOLTAGE,信号峰值Pk=1.414V。</a:t>
            </a:r>
          </a:p>
          <a:p>
            <a:pPr lvl="0" eaLnBrk="1" hangingPunct="1">
              <a:spcAft>
                <a:spcPct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Aft>
                <a:spcPct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圆周率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取3.1415926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01AE605-2870-4EF9-B283-7FBA494CA0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9" end="1027.44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9386" y="578961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2047875" y="3852863"/>
            <a:ext cx="6135688" cy="321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框 3"/>
          <p:cNvSpPr txBox="1"/>
          <p:nvPr/>
        </p:nvSpPr>
        <p:spPr>
          <a:xfrm>
            <a:off x="3862388" y="6980238"/>
            <a:ext cx="2517775" cy="35242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/>
              <a:t>图3－1RLC串联电路</a:t>
            </a:r>
          </a:p>
        </p:txBody>
      </p:sp>
      <p:sp>
        <p:nvSpPr>
          <p:cNvPr id="6149" name="文本框 4"/>
          <p:cNvSpPr txBox="1"/>
          <p:nvPr/>
        </p:nvSpPr>
        <p:spPr>
          <a:xfrm>
            <a:off x="3522663" y="3852863"/>
            <a:ext cx="346075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C</a:t>
            </a:r>
          </a:p>
        </p:txBody>
      </p:sp>
      <p:sp>
        <p:nvSpPr>
          <p:cNvPr id="6150" name="文本框 5"/>
          <p:cNvSpPr txBox="1"/>
          <p:nvPr/>
        </p:nvSpPr>
        <p:spPr>
          <a:xfrm>
            <a:off x="5832475" y="3713163"/>
            <a:ext cx="3254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L</a:t>
            </a:r>
          </a:p>
        </p:txBody>
      </p:sp>
      <p:sp>
        <p:nvSpPr>
          <p:cNvPr id="6151" name="文本框 6"/>
          <p:cNvSpPr txBox="1"/>
          <p:nvPr/>
        </p:nvSpPr>
        <p:spPr>
          <a:xfrm>
            <a:off x="7410450" y="5545138"/>
            <a:ext cx="346075" cy="3476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R</a:t>
            </a:r>
          </a:p>
        </p:txBody>
      </p:sp>
      <p:sp>
        <p:nvSpPr>
          <p:cNvPr id="8" name="文本框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92916" y="3852358"/>
            <a:ext cx="320400" cy="359998"/>
          </a:xfrm>
          <a:prstGeom prst="rect">
            <a:avLst/>
          </a:prstGeom>
          <a:blipFill rotWithShape="0">
            <a:blip r:embed="rId6"/>
            <a:stretch>
              <a:fillRect r="-13462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02079" y="4726077"/>
            <a:ext cx="388800" cy="360000"/>
          </a:xfrm>
          <a:prstGeom prst="rect">
            <a:avLst/>
          </a:prstGeom>
          <a:blipFill rotWithShape="0">
            <a:blip r:embed="rId7"/>
            <a:stretch>
              <a:fillRect r="-4688" b="-678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85200" y="4543558"/>
            <a:ext cx="388798" cy="360000"/>
          </a:xfrm>
          <a:prstGeom prst="rect">
            <a:avLst/>
          </a:prstGeom>
          <a:blipFill rotWithShape="0">
            <a:blip r:embed="rId8"/>
            <a:stretch>
              <a:fillRect r="-1563" b="-678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48399" y="5417640"/>
            <a:ext cx="378000" cy="359998"/>
          </a:xfrm>
          <a:prstGeom prst="rect">
            <a:avLst/>
          </a:prstGeom>
          <a:blipFill rotWithShape="0">
            <a:blip r:embed="rId9"/>
            <a:stretch>
              <a:fillRect r="-3226" b="-339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94596" y="5522038"/>
            <a:ext cx="396001" cy="360001"/>
          </a:xfrm>
          <a:prstGeom prst="rect">
            <a:avLst/>
          </a:prstGeom>
          <a:blipFill rotWithShape="0">
            <a:blip r:embed="rId10"/>
            <a:stretch>
              <a:fillRect r="-1538" b="-678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57" name="文本框 12"/>
          <p:cNvSpPr txBox="1"/>
          <p:nvPr/>
        </p:nvSpPr>
        <p:spPr>
          <a:xfrm>
            <a:off x="2178050" y="4567238"/>
            <a:ext cx="315913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+</a:t>
            </a:r>
          </a:p>
        </p:txBody>
      </p:sp>
      <p:sp>
        <p:nvSpPr>
          <p:cNvPr id="6158" name="文本框 13"/>
          <p:cNvSpPr txBox="1"/>
          <p:nvPr/>
        </p:nvSpPr>
        <p:spPr>
          <a:xfrm>
            <a:off x="2205038" y="6497638"/>
            <a:ext cx="257175" cy="3476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/>
              <a:t>-</a:t>
            </a:r>
          </a:p>
        </p:txBody>
      </p:sp>
      <p:sp>
        <p:nvSpPr>
          <p:cNvPr id="6159" name="文本框 14"/>
          <p:cNvSpPr txBox="1"/>
          <p:nvPr/>
        </p:nvSpPr>
        <p:spPr>
          <a:xfrm>
            <a:off x="1249363" y="3405188"/>
            <a:ext cx="2009775" cy="4381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二、实验电路</a:t>
            </a:r>
          </a:p>
        </p:txBody>
      </p:sp>
      <p:sp>
        <p:nvSpPr>
          <p:cNvPr id="6160" name="文本框 15"/>
          <p:cNvSpPr txBox="1"/>
          <p:nvPr/>
        </p:nvSpPr>
        <p:spPr>
          <a:xfrm>
            <a:off x="1155700" y="1571625"/>
            <a:ext cx="8039100" cy="1443038"/>
          </a:xfrm>
          <a:prstGeom prst="rect">
            <a:avLst/>
          </a:prstGeom>
          <a:noFill/>
          <a:ln w="9525">
            <a:noFill/>
          </a:ln>
        </p:spPr>
        <p:txBody>
          <a:bodyPr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  <a:buAutoNum type="arabicPeriod"/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观察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RLC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串联谐振现象，加深对串联谐振电路特点的理解，掌握电路参数对频率特性的影响。</a:t>
            </a:r>
          </a:p>
          <a:p>
            <a:pPr lvl="0" eaLnBrk="1">
              <a:spcAft>
                <a:spcPct val="0"/>
              </a:spcAft>
              <a:buAutoNum type="arabicPeriod"/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学习测定并绘制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RLC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串联电路幅频特性曲线的方法。</a:t>
            </a:r>
          </a:p>
          <a:p>
            <a:pPr lvl="0" eaLnBrk="1">
              <a:spcAft>
                <a:spcPct val="0"/>
              </a:spcAft>
              <a:buAutoNum type="arabicPeriod"/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学习函数信号发生器、毫伏表的使用方法。</a:t>
            </a:r>
          </a:p>
        </p:txBody>
      </p:sp>
      <p:sp>
        <p:nvSpPr>
          <p:cNvPr id="6161" name="文本框 16"/>
          <p:cNvSpPr txBox="1"/>
          <p:nvPr/>
        </p:nvSpPr>
        <p:spPr>
          <a:xfrm>
            <a:off x="1177925" y="977900"/>
            <a:ext cx="2009775" cy="4381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一、实验目的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A99444C-3746-4552-8DF5-307CB5FB2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88400" y="6438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308100"/>
            <a:ext cx="9220200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4863"/>
            <a:ext cx="10080625" cy="370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2" name="文本框 2"/>
          <p:cNvSpPr txBox="1"/>
          <p:nvPr/>
        </p:nvSpPr>
        <p:spPr>
          <a:xfrm>
            <a:off x="314325" y="868363"/>
            <a:ext cx="3476625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b="1" dirty="0"/>
              <a:t>表</a:t>
            </a:r>
            <a:r>
              <a:rPr lang="en-US" altLang="zh-CN" sz="1800" dirty="0"/>
              <a:t>6-1  RLC</a:t>
            </a:r>
            <a:r>
              <a:rPr lang="zh-CN" altLang="zh-CN" sz="1800" b="1" dirty="0"/>
              <a:t>串联电路谐振点测试</a:t>
            </a:r>
          </a:p>
        </p:txBody>
      </p:sp>
      <p:sp>
        <p:nvSpPr>
          <p:cNvPr id="37893" name="文本框 1"/>
          <p:cNvSpPr txBox="1"/>
          <p:nvPr/>
        </p:nvSpPr>
        <p:spPr>
          <a:xfrm>
            <a:off x="314325" y="2801938"/>
            <a:ext cx="2490788" cy="4889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6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对应的仿真电路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6991DA0-3720-45BD-8989-020091578D4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12" end="1252.72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2077" y="46196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2"/>
          <p:cNvSpPr txBox="1"/>
          <p:nvPr/>
        </p:nvSpPr>
        <p:spPr>
          <a:xfrm>
            <a:off x="200025" y="571500"/>
            <a:ext cx="464343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、测试并绘制电路的电流谐振曲线</a:t>
            </a:r>
          </a:p>
        </p:txBody>
      </p:sp>
      <p:pic>
        <p:nvPicPr>
          <p:cNvPr id="38915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981075"/>
            <a:ext cx="9112250" cy="141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" y="3032125"/>
            <a:ext cx="10079037" cy="238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7" name="文本框 4"/>
          <p:cNvSpPr txBox="1"/>
          <p:nvPr/>
        </p:nvSpPr>
        <p:spPr>
          <a:xfrm>
            <a:off x="276225" y="2870200"/>
            <a:ext cx="2490788" cy="4889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6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对应的仿真电路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468949A-8A72-46F7-AA79-14CF285BE53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86" end="382.587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2075" y="564673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1"/>
          <p:cNvSpPr txBox="1"/>
          <p:nvPr/>
        </p:nvSpPr>
        <p:spPr>
          <a:xfrm>
            <a:off x="314325" y="346075"/>
            <a:ext cx="574484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八、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Multisim12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搭建电路举例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9939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308100"/>
            <a:ext cx="9220200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0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4863"/>
            <a:ext cx="10080625" cy="370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文本框 2"/>
          <p:cNvSpPr txBox="1"/>
          <p:nvPr/>
        </p:nvSpPr>
        <p:spPr>
          <a:xfrm>
            <a:off x="314325" y="868363"/>
            <a:ext cx="3476625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b="1" dirty="0"/>
              <a:t>表</a:t>
            </a:r>
            <a:r>
              <a:rPr lang="en-US" altLang="zh-CN" sz="1800" dirty="0"/>
              <a:t>6-1  RLC</a:t>
            </a:r>
            <a:r>
              <a:rPr lang="zh-CN" altLang="zh-CN" sz="1800" b="1" dirty="0"/>
              <a:t>串联电路谐振点测试</a:t>
            </a:r>
          </a:p>
        </p:txBody>
      </p:sp>
      <p:sp>
        <p:nvSpPr>
          <p:cNvPr id="39942" name="文本框 4"/>
          <p:cNvSpPr txBox="1"/>
          <p:nvPr/>
        </p:nvSpPr>
        <p:spPr>
          <a:xfrm>
            <a:off x="314325" y="2801938"/>
            <a:ext cx="2490788" cy="4889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6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对应的仿真电路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777C2B0-49D0-45B9-AC54-4F038B7C7FB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37" end="833.9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6518" y="259873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2560638"/>
            <a:ext cx="8647112" cy="442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44788" y="868363"/>
            <a:ext cx="6297612" cy="1462087"/>
          </a:xfrm>
          <a:prstGeom prst="rect">
            <a:avLst/>
          </a:prstGeom>
          <a:noFill/>
          <a:ln w="9525">
            <a:noFill/>
          </a:ln>
        </p:spPr>
        <p:txBody>
          <a:bodyPr lIns="101600" tIns="38100" rIns="76200" bIns="38100"/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ts val="1000"/>
              </a:spcAft>
            </a:pPr>
            <a:r>
              <a:rPr lang="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通过</a:t>
            </a:r>
            <a:r>
              <a:rPr lang="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Windows</a:t>
            </a:r>
            <a:r>
              <a:rPr lang="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开始菜单</a:t>
            </a:r>
            <a:endParaRPr lang="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 eaLnBrk="1" hangingPunct="1">
              <a:spcAft>
                <a:spcPts val="1000"/>
              </a:spcAft>
            </a:pPr>
            <a:r>
              <a:rPr lang="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找到</a:t>
            </a:r>
            <a:r>
              <a:rPr lang="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National Instrumen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ts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美国国家仪器有限公司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 eaLnBrk="1" hangingPunct="1">
              <a:spcAft>
                <a:spcPts val="1000"/>
              </a:spcAft>
            </a:pPr>
            <a:r>
              <a:rPr lang="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打开</a:t>
            </a:r>
            <a:r>
              <a:rPr lang="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Multisim12</a:t>
            </a:r>
          </a:p>
          <a:p>
            <a:pPr lvl="0" eaLnBrk="1" hangingPunct="1">
              <a:spcAft>
                <a:spcPts val="1000"/>
              </a:spcAft>
            </a:pPr>
            <a:endParaRPr lang="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096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914400"/>
            <a:ext cx="2203450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5033DEC-DAC6-4EBF-B109-8D7A7EE8C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731" end="992.755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6000" y="203914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1"/>
          <p:cNvSpPr txBox="1"/>
          <p:nvPr/>
        </p:nvSpPr>
        <p:spPr>
          <a:xfrm>
            <a:off x="314325" y="1081087"/>
            <a:ext cx="80486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、选取信号源（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AC_VOLTAGE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1988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5" y="1657350"/>
            <a:ext cx="7889875" cy="359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17550" y="2016125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40238" y="3595688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17725" y="4970463"/>
            <a:ext cx="52705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47000" y="2970213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260732E-10CE-47E4-9F5A-EFE899755F1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57" end="410.861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1099344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71B3DEE-FB52-4D60-84EE-3287D9C8466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92" end="2266.52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1812925"/>
            <a:ext cx="406400" cy="406400"/>
          </a:xfrm>
          <a:prstGeom prst="rect">
            <a:avLst/>
          </a:prstGeom>
        </p:spPr>
      </p:pic>
      <p:pic>
        <p:nvPicPr>
          <p:cNvPr id="1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5DDDC98-7FF5-4306-8BC3-3289032A93C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302" end="1154.947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2526506"/>
            <a:ext cx="406400" cy="406400"/>
          </a:xfrm>
          <a:prstGeom prst="rect">
            <a:avLst/>
          </a:prstGeom>
        </p:spPr>
      </p:pic>
      <p:pic>
        <p:nvPicPr>
          <p:cNvPr id="1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41BCE0E-8045-4B87-8012-DE23B5BD7F5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74062" y="318928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 bldLvl="0" animBg="1"/>
      <p:bldP spid="3" grpId="0" animBg="1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、设置信号源</a:t>
            </a:r>
          </a:p>
        </p:txBody>
      </p:sp>
      <p:pic>
        <p:nvPicPr>
          <p:cNvPr id="43012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1733550"/>
            <a:ext cx="8445500" cy="2346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标注 5"/>
          <p:cNvSpPr/>
          <p:nvPr/>
        </p:nvSpPr>
        <p:spPr>
          <a:xfrm>
            <a:off x="695325" y="4243388"/>
            <a:ext cx="2028825" cy="1131888"/>
          </a:xfrm>
          <a:prstGeom prst="wedgeRectCallout">
            <a:avLst>
              <a:gd name="adj1" fmla="val -18241"/>
              <a:gd name="adj2" fmla="val -1123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4" name="文本框 6"/>
          <p:cNvSpPr txBox="1"/>
          <p:nvPr/>
        </p:nvSpPr>
        <p:spPr>
          <a:xfrm>
            <a:off x="712788" y="4348163"/>
            <a:ext cx="2011362" cy="9223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双击鼠标左键设置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峰值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频率</a:t>
            </a:r>
          </a:p>
        </p:txBody>
      </p:sp>
      <p:sp>
        <p:nvSpPr>
          <p:cNvPr id="43015" name="文本框 7"/>
          <p:cNvSpPr txBox="1"/>
          <p:nvPr/>
        </p:nvSpPr>
        <p:spPr>
          <a:xfrm>
            <a:off x="3738563" y="2847975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峰值</a:t>
            </a:r>
          </a:p>
        </p:txBody>
      </p:sp>
      <p:sp>
        <p:nvSpPr>
          <p:cNvPr id="43016" name="文本框 8"/>
          <p:cNvSpPr txBox="1"/>
          <p:nvPr/>
        </p:nvSpPr>
        <p:spPr>
          <a:xfrm>
            <a:off x="3865563" y="3482975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频率</a:t>
            </a:r>
          </a:p>
        </p:txBody>
      </p:sp>
      <p:grpSp>
        <p:nvGrpSpPr>
          <p:cNvPr id="43017" name="组合 11"/>
          <p:cNvGrpSpPr/>
          <p:nvPr/>
        </p:nvGrpSpPr>
        <p:grpSpPr>
          <a:xfrm>
            <a:off x="4949825" y="4210050"/>
            <a:ext cx="3160713" cy="1198563"/>
            <a:chOff x="6064" y="8195"/>
            <a:chExt cx="4976" cy="1888"/>
          </a:xfrm>
        </p:grpSpPr>
        <p:sp>
          <p:nvSpPr>
            <p:cNvPr id="43018" name="文本框 3"/>
            <p:cNvSpPr txBox="1"/>
            <p:nvPr/>
          </p:nvSpPr>
          <p:spPr>
            <a:xfrm>
              <a:off x="6064" y="8195"/>
              <a:ext cx="4976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ts val="1415"/>
                </a:spcAft>
                <a:defRPr lang="en-US" altLang="zh-CN" sz="3200" kern="1200">
                  <a:solidFill>
                    <a:schemeClr val="tx1"/>
                  </a:solidFill>
                  <a:latin typeface="Arial" panose="020B0604020202020204" pitchFamily="18"/>
                  <a:ea typeface="宋体" panose="02010600030101010101" pitchFamily="2" charset="-122"/>
                  <a:cs typeface="Mangal" pitchFamily="2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5pPr>
            </a:lstStyle>
            <a:p>
              <a:pPr lvl="0" eaLnBrk="1" hangingPunct="1">
                <a:spcAft>
                  <a:spcPct val="0"/>
                </a:spcAft>
              </a:pP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要求的是正弦波，</a:t>
              </a:r>
            </a:p>
            <a:p>
              <a:pPr lvl="0" eaLnBrk="1" hangingPunct="1">
                <a:spcAft>
                  <a:spcPct val="0"/>
                </a:spcAft>
              </a:pP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有效值</a:t>
              </a:r>
              <a:r>
                <a: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(</a:t>
              </a:r>
              <a:r>
                <a:rPr lang="en-US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RMS)</a:t>
              </a: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为</a:t>
              </a:r>
              <a:r>
                <a: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1V</a:t>
              </a: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，</a:t>
              </a:r>
            </a:p>
            <a:p>
              <a:pPr lvl="0" eaLnBrk="1" hangingPunct="1">
                <a:spcAft>
                  <a:spcPct val="0"/>
                </a:spcAft>
              </a:pP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则峰值</a:t>
              </a:r>
              <a:r>
                <a: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(PK)</a:t>
              </a: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就有效值的      倍</a:t>
              </a:r>
            </a:p>
            <a:p>
              <a:pPr lvl="0" eaLnBrk="1" hangingPunct="1">
                <a:spcAft>
                  <a:spcPct val="0"/>
                </a:spcAft>
              </a:pP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  <a:sym typeface="等线" panose="02010600030101010101" pitchFamily="2" charset="-122"/>
                </a:rPr>
                <a:t>峰值</a:t>
              </a:r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取</a:t>
              </a:r>
              <a:r>
                <a: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rPr>
                <a:t>1.414V</a:t>
              </a:r>
            </a:p>
          </p:txBody>
        </p:sp>
        <p:graphicFrame>
          <p:nvGraphicFramePr>
            <p:cNvPr id="43019" name="对象 10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673" y="9052"/>
            <a:ext cx="589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2" r:id="rId6" imgW="241300" imgH="215900" progId="Equation.KSEE3">
                    <p:embed/>
                  </p:oleObj>
                </mc:Choice>
                <mc:Fallback>
                  <p:oleObj r:id="rId6" imgW="2413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73" y="9052"/>
                          <a:ext cx="589" cy="5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83CE996-79D1-465F-A387-D25588EB7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72" end="1776.29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43975" y="58261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、选取公共接地端</a:t>
            </a:r>
          </a:p>
        </p:txBody>
      </p:sp>
      <p:pic>
        <p:nvPicPr>
          <p:cNvPr id="44036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25" y="1562100"/>
            <a:ext cx="9313863" cy="3916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文本框 4"/>
          <p:cNvSpPr txBox="1"/>
          <p:nvPr/>
        </p:nvSpPr>
        <p:spPr>
          <a:xfrm>
            <a:off x="314325" y="5688013"/>
            <a:ext cx="7097713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注意：仿真必须有公共接地端，不能省略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7550" y="2016125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10150" y="4602163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17725" y="5137728"/>
            <a:ext cx="52705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47000" y="2970213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  <p:pic>
        <p:nvPicPr>
          <p:cNvPr id="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E9EE1F9-9C24-41DA-9B7D-C85986CA38A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78" end="1019.480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6950" y="325438"/>
            <a:ext cx="406400" cy="406400"/>
          </a:xfrm>
          <a:prstGeom prst="rect">
            <a:avLst/>
          </a:prstGeom>
        </p:spPr>
      </p:pic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764099E-34F7-4F09-BB20-3BB1F6EEE91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671" end="1410.306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51152" y="294190"/>
            <a:ext cx="406400" cy="406400"/>
          </a:xfrm>
          <a:prstGeom prst="rect">
            <a:avLst/>
          </a:prstGeom>
        </p:spPr>
      </p:pic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B9D5816-B2AE-4CE8-8A93-B0DC326993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724" end="1106.20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7455" y="282612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B68EC76-4198-4021-A15C-E215F273A5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37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466" y="27622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5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、选取电容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0.01uf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0" name="文本框 3"/>
          <p:cNvSpPr txBox="1"/>
          <p:nvPr/>
        </p:nvSpPr>
        <p:spPr>
          <a:xfrm>
            <a:off x="892175" y="1562100"/>
            <a:ext cx="19288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0.01uf=10nf</a:t>
            </a:r>
          </a:p>
        </p:txBody>
      </p:sp>
      <p:pic>
        <p:nvPicPr>
          <p:cNvPr id="45061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" y="2222500"/>
            <a:ext cx="6900862" cy="493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标注 5"/>
          <p:cNvSpPr/>
          <p:nvPr/>
        </p:nvSpPr>
        <p:spPr>
          <a:xfrm>
            <a:off x="3802063" y="2497138"/>
            <a:ext cx="1073150" cy="373063"/>
          </a:xfrm>
          <a:prstGeom prst="wedgeRectCallout">
            <a:avLst>
              <a:gd name="adj1" fmla="val -56564"/>
              <a:gd name="adj2" fmla="val 1977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3" name="文本框 6"/>
          <p:cNvSpPr txBox="1"/>
          <p:nvPr/>
        </p:nvSpPr>
        <p:spPr>
          <a:xfrm>
            <a:off x="4017963" y="2497138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过滤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3028950" y="6518275"/>
            <a:ext cx="773113" cy="414338"/>
          </a:xfrm>
          <a:prstGeom prst="wedgeRectCallout">
            <a:avLst>
              <a:gd name="adj1" fmla="val -118379"/>
              <a:gd name="adj2" fmla="val 338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5" name="文本框 8"/>
          <p:cNvSpPr txBox="1"/>
          <p:nvPr/>
        </p:nvSpPr>
        <p:spPr>
          <a:xfrm>
            <a:off x="3095625" y="6561138"/>
            <a:ext cx="639763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电容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7550" y="2016125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40238" y="3595688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28850" y="6327775"/>
            <a:ext cx="52546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42307" y="3315901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  <p:pic>
        <p:nvPicPr>
          <p:cNvPr id="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9E97EF2-3F40-4565-81D2-4598760A333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91" end="5729.07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23435" y="733426"/>
            <a:ext cx="406400" cy="406400"/>
          </a:xfrm>
          <a:prstGeom prst="rect">
            <a:avLst/>
          </a:prstGeom>
        </p:spPr>
      </p:pic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869B64A-F15E-44E0-8B75-E67DEC8D1CD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964" end="1322.00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25962" y="733426"/>
            <a:ext cx="406400" cy="406400"/>
          </a:xfrm>
          <a:prstGeom prst="rect">
            <a:avLst/>
          </a:prstGeom>
        </p:spPr>
      </p:pic>
      <p:pic>
        <p:nvPicPr>
          <p:cNvPr id="10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E0CCCAB-868E-47E7-95AF-1476BB7E80E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832" end="607.988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73234" y="694495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4D4AA93-D34E-4613-A5C0-1826CFD5980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550" end="639.024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83201" y="836613"/>
            <a:ext cx="406400" cy="406400"/>
          </a:xfrm>
          <a:prstGeom prst="rect">
            <a:avLst/>
          </a:prstGeom>
        </p:spPr>
      </p:pic>
      <p:pic>
        <p:nvPicPr>
          <p:cNvPr id="1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BEC3FB4-194E-414C-85D3-B965DB82845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93107" y="76645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59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41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3" y="1562100"/>
            <a:ext cx="7078662" cy="524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、选取电感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10mH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017963" y="1938338"/>
            <a:ext cx="1074738" cy="373063"/>
          </a:xfrm>
          <a:prstGeom prst="wedgeRectCallout">
            <a:avLst>
              <a:gd name="adj1" fmla="val -56564"/>
              <a:gd name="adj2" fmla="val 1977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6" name="文本框 6"/>
          <p:cNvSpPr txBox="1"/>
          <p:nvPr/>
        </p:nvSpPr>
        <p:spPr>
          <a:xfrm>
            <a:off x="4235450" y="1938338"/>
            <a:ext cx="639763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过滤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3140075" y="6134100"/>
            <a:ext cx="771525" cy="414338"/>
          </a:xfrm>
          <a:prstGeom prst="wedgeRectCallout">
            <a:avLst>
              <a:gd name="adj1" fmla="val -190707"/>
              <a:gd name="adj2" fmla="val 52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8" name="文本框 8"/>
          <p:cNvSpPr txBox="1"/>
          <p:nvPr/>
        </p:nvSpPr>
        <p:spPr>
          <a:xfrm>
            <a:off x="3205163" y="6180138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电感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0009DAB-93C1-4500-AC3C-3B36DA3A54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0" end="1618.68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8813" y="549275"/>
            <a:ext cx="406400" cy="406400"/>
          </a:xfrm>
          <a:prstGeom prst="rect">
            <a:avLst/>
          </a:prstGeom>
        </p:spPr>
      </p:pic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BCBBD5E-3056-469A-8850-13728BC509D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964" end="1322.006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50791" y="575470"/>
            <a:ext cx="406400" cy="406400"/>
          </a:xfrm>
          <a:prstGeom prst="rect">
            <a:avLst/>
          </a:prstGeom>
        </p:spPr>
      </p:pic>
      <p:pic>
        <p:nvPicPr>
          <p:cNvPr id="3" name="inductor">
            <a:hlinkClick r:id="" action="ppaction://media"/>
            <a:extLst>
              <a:ext uri="{FF2B5EF4-FFF2-40B4-BE49-F238E27FC236}">
                <a16:creationId xmlns:a16="http://schemas.microsoft.com/office/drawing/2014/main" id="{A8E8B6B5-5A2C-4683-912D-91ED91EC41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977" end="1640.725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32769" y="543777"/>
            <a:ext cx="406400" cy="406400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AD4762D-EF7A-4CA1-8EFE-02136F4EBFB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356" end="1108.696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75498" y="460375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CEF8AD2-D9D2-48BA-911A-5D9055D8B7D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397" end="625.024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474276"/>
            <a:ext cx="406400" cy="406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ED477D9-EAF7-4746-9C1B-8AB2E5CA1FED}"/>
              </a:ext>
            </a:extLst>
          </p:cNvPr>
          <p:cNvSpPr txBox="1"/>
          <p:nvPr/>
        </p:nvSpPr>
        <p:spPr>
          <a:xfrm>
            <a:off x="706399" y="1920478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FC7D51-2170-488C-8E14-0A21BE6304F6}"/>
              </a:ext>
            </a:extLst>
          </p:cNvPr>
          <p:cNvSpPr txBox="1"/>
          <p:nvPr/>
        </p:nvSpPr>
        <p:spPr>
          <a:xfrm>
            <a:off x="1792287" y="5997575"/>
            <a:ext cx="52546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FB236F-3189-4CFD-865E-D1D0865DC46F}"/>
              </a:ext>
            </a:extLst>
          </p:cNvPr>
          <p:cNvSpPr txBox="1"/>
          <p:nvPr/>
        </p:nvSpPr>
        <p:spPr>
          <a:xfrm>
            <a:off x="3683000" y="2833688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CAE362-03F0-48CA-9EAC-B02A4B4CD21C}"/>
              </a:ext>
            </a:extLst>
          </p:cNvPr>
          <p:cNvSpPr txBox="1"/>
          <p:nvPr/>
        </p:nvSpPr>
        <p:spPr>
          <a:xfrm>
            <a:off x="5957191" y="2647157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8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43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bldLvl="0" animBg="1"/>
      <p:bldP spid="14" grpId="0" bldLvl="0" animBg="1"/>
      <p:bldP spid="17" grpId="0" bldLvl="0" animBg="1"/>
      <p:bldP spid="1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3" y="1562100"/>
            <a:ext cx="7670800" cy="521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、选取电阻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200Ω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017963" y="1938338"/>
            <a:ext cx="1074738" cy="373063"/>
          </a:xfrm>
          <a:prstGeom prst="wedgeRectCallout">
            <a:avLst>
              <a:gd name="adj1" fmla="val -56564"/>
              <a:gd name="adj2" fmla="val 1977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10" name="文本框 6"/>
          <p:cNvSpPr txBox="1"/>
          <p:nvPr/>
        </p:nvSpPr>
        <p:spPr>
          <a:xfrm>
            <a:off x="4235450" y="1938338"/>
            <a:ext cx="639763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过滤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3140075" y="6134100"/>
            <a:ext cx="771525" cy="414338"/>
          </a:xfrm>
          <a:prstGeom prst="wedgeRectCallout">
            <a:avLst>
              <a:gd name="adj1" fmla="val -190707"/>
              <a:gd name="adj2" fmla="val 311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12" name="文本框 8"/>
          <p:cNvSpPr txBox="1"/>
          <p:nvPr/>
        </p:nvSpPr>
        <p:spPr>
          <a:xfrm>
            <a:off x="3205163" y="6180138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电阻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7550" y="2016125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18025" y="3338513"/>
            <a:ext cx="45561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50818" y="5949950"/>
            <a:ext cx="52705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47000" y="2784475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28AF0F5-4BED-4A0B-BD29-3B11F9CAAE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87" end="1014.26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1844" y="633413"/>
            <a:ext cx="406400" cy="406400"/>
          </a:xfrm>
          <a:prstGeom prst="rect">
            <a:avLst/>
          </a:prstGeom>
        </p:spPr>
      </p:pic>
      <p:pic>
        <p:nvPicPr>
          <p:cNvPr id="10" name="RESISTOR">
            <a:hlinkClick r:id="" action="ppaction://media"/>
            <a:extLst>
              <a:ext uri="{FF2B5EF4-FFF2-40B4-BE49-F238E27FC236}">
                <a16:creationId xmlns:a16="http://schemas.microsoft.com/office/drawing/2014/main" id="{9444D24D-5083-4325-A002-4BC7CC12C61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550" end="1823.283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4964" y="633413"/>
            <a:ext cx="406400" cy="406400"/>
          </a:xfrm>
          <a:prstGeom prst="rect">
            <a:avLst/>
          </a:prstGeom>
        </p:spPr>
      </p:pic>
      <p:pic>
        <p:nvPicPr>
          <p:cNvPr id="1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61361EF-FB47-47D2-BC3E-BA435C35688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397" end="625.024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474276"/>
            <a:ext cx="406400" cy="406400"/>
          </a:xfrm>
          <a:prstGeom prst="rect">
            <a:avLst/>
          </a:prstGeom>
        </p:spPr>
      </p:pic>
      <p:pic>
        <p:nvPicPr>
          <p:cNvPr id="12" name="200">
            <a:hlinkClick r:id="" action="ppaction://media"/>
            <a:extLst>
              <a:ext uri="{FF2B5EF4-FFF2-40B4-BE49-F238E27FC236}">
                <a16:creationId xmlns:a16="http://schemas.microsoft.com/office/drawing/2014/main" id="{BC3A9400-1E36-447F-82F4-FCF86D79328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819" end="638.87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88243" y="633413"/>
            <a:ext cx="406400" cy="406400"/>
          </a:xfrm>
          <a:prstGeom prst="rect">
            <a:avLst/>
          </a:prstGeom>
        </p:spPr>
      </p:pic>
      <p:pic>
        <p:nvPicPr>
          <p:cNvPr id="1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4D835D3-D0DE-497D-BC60-28971C7004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964" end="1322.006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11625" y="64214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1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3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9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2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3"/>
          <p:cNvSpPr txBox="1"/>
          <p:nvPr/>
        </p:nvSpPr>
        <p:spPr>
          <a:xfrm>
            <a:off x="1104900" y="2336800"/>
            <a:ext cx="3608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RLC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串联电路中，电路的阻抗模</a:t>
            </a:r>
          </a:p>
        </p:txBody>
      </p:sp>
      <p:sp>
        <p:nvSpPr>
          <p:cNvPr id="8196" name="文本框 35"/>
          <p:cNvSpPr txBox="1"/>
          <p:nvPr/>
        </p:nvSpPr>
        <p:spPr>
          <a:xfrm>
            <a:off x="1047750" y="3249613"/>
            <a:ext cx="5386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其阻抗模及电流随频率变化的关系如图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3-2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所示</a:t>
            </a:r>
          </a:p>
        </p:txBody>
      </p:sp>
      <p:sp>
        <p:nvSpPr>
          <p:cNvPr id="8197" name="文本框 36"/>
          <p:cNvSpPr txBox="1"/>
          <p:nvPr/>
        </p:nvSpPr>
        <p:spPr>
          <a:xfrm>
            <a:off x="1130300" y="796925"/>
            <a:ext cx="2009775" cy="4381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三、实验原理</a:t>
            </a:r>
          </a:p>
        </p:txBody>
      </p:sp>
      <p:grpSp>
        <p:nvGrpSpPr>
          <p:cNvPr id="8198" name="组合 37"/>
          <p:cNvGrpSpPr/>
          <p:nvPr/>
        </p:nvGrpSpPr>
        <p:grpSpPr>
          <a:xfrm>
            <a:off x="1047750" y="3600450"/>
            <a:ext cx="3119438" cy="720725"/>
            <a:chOff x="1047239" y="3601080"/>
            <a:chExt cx="3120481" cy="720000"/>
          </a:xfrm>
        </p:grpSpPr>
        <p:sp>
          <p:nvSpPr>
            <p:cNvPr id="8216" name="文本框 38"/>
            <p:cNvSpPr txBox="1"/>
            <p:nvPr/>
          </p:nvSpPr>
          <p:spPr>
            <a:xfrm>
              <a:off x="1047239" y="3808080"/>
              <a:ext cx="409320" cy="35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5000" rIns="90000" bIns="4500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ts val="1415"/>
                </a:spcAft>
                <a:defRPr lang="en-US" altLang="zh-CN" sz="3200" kern="1200">
                  <a:solidFill>
                    <a:schemeClr val="tx1"/>
                  </a:solidFill>
                  <a:latin typeface="Arial" panose="020B0604020202020204" pitchFamily="18"/>
                  <a:ea typeface="宋体" panose="02010600030101010101" pitchFamily="2" charset="-122"/>
                  <a:cs typeface="Mangal" pitchFamily="2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5pPr>
            </a:lstStyle>
            <a:p>
              <a:pPr lvl="0" eaLnBrk="1">
                <a:spcAft>
                  <a:spcPct val="0"/>
                </a:spcAft>
              </a:pPr>
              <a:r>
                <a:rPr lang="zh-CN" altLang="zh-CN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当</a:t>
              </a:r>
            </a:p>
          </p:txBody>
        </p:sp>
        <p:sp>
          <p:nvSpPr>
            <p:cNvPr id="40" name="文本框 3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396800" y="3808080"/>
              <a:ext cx="1101600" cy="360000"/>
            </a:xfrm>
            <a:prstGeom prst="rect">
              <a:avLst/>
            </a:prstGeom>
            <a:blipFill rotWithShape="0">
              <a:blip r:embed="rId6"/>
              <a:stretch>
                <a:fillRect b="-3390"/>
              </a:stretch>
            </a:blipFill>
            <a:ln>
              <a:noFill/>
            </a:ln>
          </p:spPr>
          <p:txBody>
            <a:bodyPr/>
            <a:lstStyle/>
            <a:p>
              <a:pPr marR="0" defTabSz="914400" eaLnBrk="1" fontAlgn="auto" hangingPunct="1">
                <a:buClrTx/>
                <a:buSzTx/>
                <a:buFontTx/>
                <a:defRPr/>
              </a:pPr>
              <a:r>
                <a:rPr kumimoji="0" lang="zh-CN" altLang="en-US" kern="1200" cap="none" spc="0" normalizeH="0" baseline="0" noProof="1">
                  <a:noFill/>
                  <a:latin typeface="+mn-lt"/>
                  <a:ea typeface="+mn-ea"/>
                  <a:cs typeface="+mn-cs"/>
                </a:rPr>
                <a:t> </a:t>
              </a:r>
              <a:endParaRPr kumimoji="0" lang="zh-CN" altLang="en-US" kern="1200" cap="none" spc="0" normalizeH="0" baseline="0" noProof="1">
                <a:noFill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18" name="文本框 40"/>
            <p:cNvSpPr txBox="1"/>
            <p:nvPr/>
          </p:nvSpPr>
          <p:spPr>
            <a:xfrm>
              <a:off x="2498400" y="3817080"/>
              <a:ext cx="409320" cy="35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5000" rIns="90000" bIns="4500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ts val="1415"/>
                </a:spcAft>
                <a:defRPr lang="en-US" altLang="zh-CN" sz="3200" kern="1200">
                  <a:solidFill>
                    <a:schemeClr val="tx1"/>
                  </a:solidFill>
                  <a:latin typeface="Arial" panose="020B0604020202020204" pitchFamily="18"/>
                  <a:ea typeface="宋体" panose="02010600030101010101" pitchFamily="2" charset="-122"/>
                  <a:cs typeface="Mangal" pitchFamily="2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5pPr>
            </a:lstStyle>
            <a:p>
              <a:pPr lvl="0" eaLnBrk="1">
                <a:spcAft>
                  <a:spcPct val="0"/>
                </a:spcAft>
              </a:pPr>
              <a:r>
                <a:rPr lang="zh-CN" altLang="zh-CN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即</a:t>
              </a:r>
            </a:p>
          </p:txBody>
        </p:sp>
        <p:sp>
          <p:nvSpPr>
            <p:cNvPr id="8219" name="文本框 41"/>
            <p:cNvSpPr txBox="1">
              <a:spLocks noRot="1" noChangeAspect="1" noEditPoints="1" noTextEdit="1"/>
            </p:cNvSpPr>
            <p:nvPr/>
          </p:nvSpPr>
          <p:spPr>
            <a:xfrm>
              <a:off x="2907720" y="3601080"/>
              <a:ext cx="1260000" cy="7200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9" name="组合 43"/>
          <p:cNvGrpSpPr/>
          <p:nvPr/>
        </p:nvGrpSpPr>
        <p:grpSpPr>
          <a:xfrm>
            <a:off x="1152525" y="5008558"/>
            <a:ext cx="4055459" cy="398655"/>
            <a:chOff x="1152360" y="5007960"/>
            <a:chExt cx="4054930" cy="399090"/>
          </a:xfrm>
        </p:grpSpPr>
        <p:sp>
          <p:nvSpPr>
            <p:cNvPr id="8212" name="文本框 44"/>
            <p:cNvSpPr txBox="1">
              <a:spLocks noRot="1" noChangeAspect="1" noEditPoints="1" noTextEdit="1"/>
            </p:cNvSpPr>
            <p:nvPr/>
          </p:nvSpPr>
          <p:spPr>
            <a:xfrm>
              <a:off x="1152360" y="5019840"/>
              <a:ext cx="417600" cy="36000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文本框 4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90720" y="5007960"/>
              <a:ext cx="313920" cy="360000"/>
            </a:xfrm>
            <a:prstGeom prst="rect">
              <a:avLst/>
            </a:prstGeom>
            <a:blipFill rotWithShape="0">
              <a:blip r:embed="rId9"/>
              <a:stretch>
                <a:fillRect r="-11538"/>
              </a:stretch>
            </a:blipFill>
            <a:ln>
              <a:noFill/>
            </a:ln>
          </p:spPr>
          <p:txBody>
            <a:bodyPr/>
            <a:lstStyle/>
            <a:p>
              <a:pPr marR="0" defTabSz="914400" eaLnBrk="1" fontAlgn="auto" hangingPunct="1">
                <a:buClrTx/>
                <a:buSzTx/>
                <a:buFontTx/>
                <a:defRPr/>
              </a:pPr>
              <a:r>
                <a:rPr kumimoji="0" lang="zh-CN" altLang="en-US" kern="1200" cap="none" spc="0" normalizeH="0" baseline="0" noProof="1">
                  <a:noFill/>
                  <a:latin typeface="+mn-lt"/>
                  <a:ea typeface="+mn-ea"/>
                  <a:cs typeface="+mn-cs"/>
                </a:rPr>
                <a:t> </a:t>
              </a:r>
              <a:endParaRPr kumimoji="0" lang="zh-CN" altLang="en-US" kern="1200" cap="none" spc="0" normalizeH="0" baseline="0" noProof="1">
                <a:noFill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14" name="文本框 46"/>
            <p:cNvSpPr txBox="1"/>
            <p:nvPr/>
          </p:nvSpPr>
          <p:spPr>
            <a:xfrm>
              <a:off x="1497959" y="5007960"/>
              <a:ext cx="409320" cy="35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5000" rIns="90000" bIns="4500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ts val="1415"/>
                </a:spcAft>
                <a:defRPr lang="en-US" altLang="zh-CN" sz="3200" kern="1200">
                  <a:solidFill>
                    <a:schemeClr val="tx1"/>
                  </a:solidFill>
                  <a:latin typeface="Arial" panose="020B0604020202020204" pitchFamily="18"/>
                  <a:ea typeface="宋体" panose="02010600030101010101" pitchFamily="2" charset="-122"/>
                  <a:cs typeface="Mangal" pitchFamily="2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5pPr>
            </a:lstStyle>
            <a:p>
              <a:pPr lvl="0" eaLnBrk="1">
                <a:spcAft>
                  <a:spcPct val="0"/>
                </a:spcAft>
              </a:pPr>
              <a:r>
                <a:rPr lang="zh-CN" altLang="zh-CN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</a:p>
          </p:txBody>
        </p:sp>
        <p:sp>
          <p:nvSpPr>
            <p:cNvPr id="8215" name="文本框 47"/>
            <p:cNvSpPr txBox="1"/>
            <p:nvPr/>
          </p:nvSpPr>
          <p:spPr>
            <a:xfrm>
              <a:off x="2204639" y="5007960"/>
              <a:ext cx="3002651" cy="3990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5000" rIns="90000" bIns="45000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ts val="1415"/>
                </a:spcAft>
                <a:defRPr lang="en-US" altLang="zh-CN" sz="3200" kern="1200">
                  <a:solidFill>
                    <a:schemeClr val="tx1"/>
                  </a:solidFill>
                  <a:latin typeface="Arial" panose="020B0604020202020204" pitchFamily="18"/>
                  <a:ea typeface="宋体" panose="02010600030101010101" pitchFamily="2" charset="-122"/>
                  <a:cs typeface="Mangal" pitchFamily="2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1415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等线" panose="02010600030101010101" pitchFamily="2" charset="-122"/>
                </a:defRPr>
              </a:lvl5pPr>
            </a:lstStyle>
            <a:p>
              <a:pPr lvl="0" eaLnBrk="1">
                <a:spcAft>
                  <a:spcPct val="0"/>
                </a:spcAft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同相，电路发生串联谐振</a:t>
              </a:r>
            </a:p>
          </p:txBody>
        </p:sp>
      </p:grpSp>
      <p:sp>
        <p:nvSpPr>
          <p:cNvPr id="8200" name="文本框 48"/>
          <p:cNvSpPr txBox="1"/>
          <p:nvPr/>
        </p:nvSpPr>
        <p:spPr>
          <a:xfrm>
            <a:off x="1166813" y="5565775"/>
            <a:ext cx="1449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谐振角频率</a:t>
            </a:r>
          </a:p>
        </p:txBody>
      </p:sp>
      <p:sp>
        <p:nvSpPr>
          <p:cNvPr id="8201" name="文本框 49"/>
          <p:cNvSpPr txBox="1"/>
          <p:nvPr/>
        </p:nvSpPr>
        <p:spPr>
          <a:xfrm>
            <a:off x="1262063" y="6232525"/>
            <a:ext cx="1195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谐振频率</a:t>
            </a:r>
          </a:p>
        </p:txBody>
      </p:sp>
      <p:sp>
        <p:nvSpPr>
          <p:cNvPr id="8202" name="文本框 50"/>
          <p:cNvSpPr txBox="1">
            <a:spLocks noRot="1" noChangeAspect="1" noEditPoints="1" noTextEdit="1"/>
          </p:cNvSpPr>
          <p:nvPr/>
        </p:nvSpPr>
        <p:spPr>
          <a:xfrm>
            <a:off x="2390775" y="5359400"/>
            <a:ext cx="1287463" cy="719138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3" name="文本框 51"/>
          <p:cNvSpPr txBox="1">
            <a:spLocks noRot="1" noChangeAspect="1" noEditPoints="1" noTextEdit="1"/>
          </p:cNvSpPr>
          <p:nvPr/>
        </p:nvSpPr>
        <p:spPr>
          <a:xfrm>
            <a:off x="2390775" y="6078538"/>
            <a:ext cx="1627188" cy="719137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4" name="文本框 53"/>
          <p:cNvSpPr txBox="1"/>
          <p:nvPr/>
        </p:nvSpPr>
        <p:spPr>
          <a:xfrm>
            <a:off x="1166813" y="1298575"/>
            <a:ext cx="41922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RLC串联电路中，电路的复阻抗为：</a:t>
            </a:r>
          </a:p>
        </p:txBody>
      </p:sp>
      <p:graphicFrame>
        <p:nvGraphicFramePr>
          <p:cNvPr id="8205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7138" y="1724025"/>
          <a:ext cx="240347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r:id="rId12" imgW="1282700" imgH="393700" progId="Equation.KSEE3">
                  <p:embed/>
                </p:oleObj>
              </mc:Choice>
              <mc:Fallback>
                <p:oleObj r:id="rId12" imgW="12827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27138" y="1724025"/>
                        <a:ext cx="2403475" cy="738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6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7138" y="2717800"/>
          <a:ext cx="26162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r:id="rId14" imgW="1498600" imgH="304800" progId="Equation.KSEE3">
                  <p:embed/>
                </p:oleObj>
              </mc:Choice>
              <mc:Fallback>
                <p:oleObj r:id="rId14" imgW="1498600" imgH="3048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27138" y="2717800"/>
                        <a:ext cx="2616200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7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2375" y="4260850"/>
          <a:ext cx="3082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r:id="rId16" imgW="1765300" imgH="304800" progId="Equation.KSEE3">
                  <p:embed/>
                </p:oleObj>
              </mc:Choice>
              <mc:Fallback>
                <p:oleObj r:id="rId16" imgW="1765300" imgH="3048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22375" y="4260850"/>
                        <a:ext cx="308292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8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9575" y="1325563"/>
            <a:ext cx="2711450" cy="459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9" name="文本框 3"/>
          <p:cNvSpPr txBox="1"/>
          <p:nvPr/>
        </p:nvSpPr>
        <p:spPr>
          <a:xfrm>
            <a:off x="7148513" y="6254750"/>
            <a:ext cx="1935162" cy="3984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谐振曲线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D25FEEA-442D-4E93-B78D-BEC833E4FF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9463" y="622236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75" y="1562100"/>
            <a:ext cx="6462713" cy="317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标注 13"/>
          <p:cNvSpPr/>
          <p:nvPr/>
        </p:nvSpPr>
        <p:spPr>
          <a:xfrm>
            <a:off x="511175" y="2427288"/>
            <a:ext cx="1960563" cy="463550"/>
          </a:xfrm>
          <a:prstGeom prst="wedgeRectCallout">
            <a:avLst>
              <a:gd name="adj1" fmla="val 123113"/>
              <a:gd name="adj2" fmla="val -16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2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、转动电阻方向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596900" y="5349875"/>
            <a:ext cx="1319213" cy="465138"/>
          </a:xfrm>
          <a:prstGeom prst="wedgeRectCallout">
            <a:avLst>
              <a:gd name="adj1" fmla="val 157551"/>
              <a:gd name="adj2" fmla="val -2364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5" name="文本框 8"/>
          <p:cNvSpPr txBox="1"/>
          <p:nvPr/>
        </p:nvSpPr>
        <p:spPr>
          <a:xfrm>
            <a:off x="596900" y="5397500"/>
            <a:ext cx="19875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点鼠标右键</a:t>
            </a:r>
          </a:p>
        </p:txBody>
      </p:sp>
      <p:sp>
        <p:nvSpPr>
          <p:cNvPr id="48136" name="文本框 10"/>
          <p:cNvSpPr txBox="1"/>
          <p:nvPr/>
        </p:nvSpPr>
        <p:spPr>
          <a:xfrm>
            <a:off x="593725" y="2474913"/>
            <a:ext cx="179546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顺时针旋转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90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度</a:t>
            </a:r>
          </a:p>
        </p:txBody>
      </p:sp>
      <p:pic>
        <p:nvPicPr>
          <p:cNvPr id="48137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5110163"/>
            <a:ext cx="1444625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下箭头 16"/>
          <p:cNvSpPr/>
          <p:nvPr/>
        </p:nvSpPr>
        <p:spPr>
          <a:xfrm>
            <a:off x="3584575" y="4568825"/>
            <a:ext cx="635000" cy="766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9850" y="2322513"/>
            <a:ext cx="5576888" cy="449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A5EBB76-9515-45F5-AD48-3A08D6E4C98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44" end="1535.01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9750" y="63341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50" y="1562100"/>
            <a:ext cx="9132888" cy="334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文本框 1"/>
          <p:cNvSpPr txBox="1"/>
          <p:nvPr/>
        </p:nvSpPr>
        <p:spPr>
          <a:xfrm>
            <a:off x="314325" y="954088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、选取电压表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661988" y="5072063"/>
            <a:ext cx="1319213" cy="463550"/>
          </a:xfrm>
          <a:prstGeom prst="wedgeRectCallout">
            <a:avLst>
              <a:gd name="adj1" fmla="val 34656"/>
              <a:gd name="adj2" fmla="val -2318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8" name="文本框 8"/>
          <p:cNvSpPr txBox="1"/>
          <p:nvPr/>
        </p:nvSpPr>
        <p:spPr>
          <a:xfrm>
            <a:off x="942975" y="5119688"/>
            <a:ext cx="9128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电压表</a:t>
            </a:r>
          </a:p>
        </p:txBody>
      </p:sp>
      <p:sp>
        <p:nvSpPr>
          <p:cNvPr id="49159" name="文本框 10"/>
          <p:cNvSpPr txBox="1"/>
          <p:nvPr/>
        </p:nvSpPr>
        <p:spPr>
          <a:xfrm>
            <a:off x="2705100" y="4149725"/>
            <a:ext cx="1514475" cy="92233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选项只是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导线方向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正负极不同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441825" y="3165475"/>
            <a:ext cx="3408363" cy="395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464050" y="3571875"/>
            <a:ext cx="3319463" cy="908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73288" y="1927225"/>
            <a:ext cx="4159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30700" y="3203575"/>
            <a:ext cx="4572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1200" y="4225925"/>
            <a:ext cx="52705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94575" y="2662238"/>
            <a:ext cx="455613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④</a:t>
            </a:r>
          </a:p>
        </p:txBody>
      </p:sp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1ED334D-C339-4B08-B04D-069E786240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23" end="1055.287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73449" y="787400"/>
            <a:ext cx="406400" cy="406400"/>
          </a:xfrm>
          <a:prstGeom prst="rect">
            <a:avLst/>
          </a:prstGeom>
        </p:spPr>
      </p:pic>
      <p:pic>
        <p:nvPicPr>
          <p:cNvPr id="10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BB9034D-97A7-43D2-B52F-2ECFF16FCC1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895" end="1878.337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7900" y="528638"/>
            <a:ext cx="406400" cy="406400"/>
          </a:xfrm>
          <a:prstGeom prst="rect">
            <a:avLst/>
          </a:prstGeom>
        </p:spPr>
      </p:pic>
      <p:pic>
        <p:nvPicPr>
          <p:cNvPr id="11" name="voltmeter">
            <a:hlinkClick r:id="" action="ppaction://media"/>
            <a:extLst>
              <a:ext uri="{FF2B5EF4-FFF2-40B4-BE49-F238E27FC236}">
                <a16:creationId xmlns:a16="http://schemas.microsoft.com/office/drawing/2014/main" id="{D38BB756-4DAF-4E14-A425-F9FD8B61170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845" end="1219.201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46111" y="528638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0B06B5E-D244-4FD2-85C5-52E06B8F632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622" end="1193.53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04322" y="584200"/>
            <a:ext cx="406400" cy="406400"/>
          </a:xfrm>
          <a:prstGeom prst="rect">
            <a:avLst/>
          </a:prstGeom>
        </p:spPr>
      </p:pic>
      <p:pic>
        <p:nvPicPr>
          <p:cNvPr id="1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801DB9E-1A3A-4DAD-A85B-51118BF697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397" end="625.024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950" y="47427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432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、全部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电压表改为交流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(AC)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8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438" y="2481263"/>
            <a:ext cx="6737350" cy="2465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标注 11"/>
          <p:cNvSpPr/>
          <p:nvPr/>
        </p:nvSpPr>
        <p:spPr>
          <a:xfrm>
            <a:off x="1176338" y="5040313"/>
            <a:ext cx="1709738" cy="465138"/>
          </a:xfrm>
          <a:prstGeom prst="wedgeRectCallout">
            <a:avLst>
              <a:gd name="adj1" fmla="val 34656"/>
              <a:gd name="adj2" fmla="val -2318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182" name="文本框 12"/>
          <p:cNvSpPr txBox="1"/>
          <p:nvPr/>
        </p:nvSpPr>
        <p:spPr>
          <a:xfrm>
            <a:off x="968375" y="1562100"/>
            <a:ext cx="3349625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电压表从直流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(DC)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  <a:p>
            <a:pPr lvl="0" eaLnBrk="1" hangingPunct="1"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改为交流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(AC)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83" name="文本框 3"/>
          <p:cNvSpPr txBox="1"/>
          <p:nvPr/>
        </p:nvSpPr>
        <p:spPr>
          <a:xfrm>
            <a:off x="1298575" y="5087938"/>
            <a:ext cx="15875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双击鼠标左键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1A50F33-DE0E-43EB-99E3-D1B8D285B8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38" end="956.93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4744" y="602990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、连线和仿真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3" name="文本框 2"/>
          <p:cNvSpPr txBox="1"/>
          <p:nvPr/>
        </p:nvSpPr>
        <p:spPr>
          <a:xfrm>
            <a:off x="314325" y="346075"/>
            <a:ext cx="505142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八、</a:t>
            </a:r>
            <a:r>
              <a:rPr lang="en-US" altLang="zh-CN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Multisim12</a:t>
            </a: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搭建电路举例</a:t>
            </a:r>
            <a:endParaRPr lang="zh-CN" altLang="en-US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120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8" y="1562100"/>
            <a:ext cx="8909050" cy="4068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文本框 4"/>
          <p:cNvSpPr txBox="1"/>
          <p:nvPr/>
        </p:nvSpPr>
        <p:spPr>
          <a:xfrm>
            <a:off x="5653088" y="1676400"/>
            <a:ext cx="1501775" cy="3683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仿真运行键</a:t>
            </a:r>
          </a:p>
        </p:txBody>
      </p:sp>
      <p:cxnSp>
        <p:nvCxnSpPr>
          <p:cNvPr id="6" name="直接箭头连接符 5"/>
          <p:cNvCxnSpPr>
            <a:stCxn id="51205" idx="3"/>
          </p:cNvCxnSpPr>
          <p:nvPr/>
        </p:nvCxnSpPr>
        <p:spPr>
          <a:xfrm flipV="1">
            <a:off x="7154863" y="1660525"/>
            <a:ext cx="1768475" cy="200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80213" y="2200275"/>
            <a:ext cx="1398588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>
            <a:spAutoFit/>
          </a:bodyPr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+mn-lt"/>
                <a:ea typeface="+mn-ea"/>
                <a:cs typeface="+mn-cs"/>
              </a:rPr>
              <a:t>仿真停止键</a:t>
            </a:r>
            <a:endParaRPr kumimoji="0" lang="zh-CN" altLang="en-US" kern="1200" cap="none" spc="0" normalizeH="0" baseline="0" noProof="1"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 flipV="1">
            <a:off x="8178800" y="1765300"/>
            <a:ext cx="1206500" cy="619125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7420343-85CC-4850-9E8C-5C65F68585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6" end="1522.891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5233" y="607219"/>
            <a:ext cx="406400" cy="40640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566311D-1B1D-4E93-A5A1-F0FD96B93A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3329" y="62031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3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2"/>
          <p:cNvSpPr txBox="1"/>
          <p:nvPr/>
        </p:nvSpPr>
        <p:spPr>
          <a:xfrm>
            <a:off x="314325" y="346075"/>
            <a:ext cx="505142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八、</a:t>
            </a:r>
            <a:r>
              <a:rPr lang="en-US" altLang="zh-CN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Multisim12</a:t>
            </a: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搭建电路举例</a:t>
            </a:r>
            <a:endParaRPr lang="zh-CN" altLang="en-US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2227" name="文本框 1"/>
          <p:cNvSpPr txBox="1"/>
          <p:nvPr/>
        </p:nvSpPr>
        <p:spPr>
          <a:xfrm>
            <a:off x="314325" y="1039813"/>
            <a:ext cx="80486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、替换元件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28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0" y="1562100"/>
            <a:ext cx="4505325" cy="540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878138" y="6637338"/>
            <a:ext cx="582613" cy="22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DB86039-4570-4486-B61B-622EE8E636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33" end="626.86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6550" y="66516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0325B4-7E59-44B1-AE53-E250EAFEA3B4}"/>
              </a:ext>
            </a:extLst>
          </p:cNvPr>
          <p:cNvSpPr txBox="1"/>
          <p:nvPr/>
        </p:nvSpPr>
        <p:spPr>
          <a:xfrm>
            <a:off x="2698596" y="2865864"/>
            <a:ext cx="3836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F0FCDAF-B2D3-44F5-A1D7-04B98B26E6B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48" end="1889.84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4850" y="57622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文本框 2"/>
          <p:cNvSpPr txBox="1">
            <a:spLocks noRot="1" noChangeAspect="1" noEditPoints="1" noTextEdit="1"/>
          </p:cNvSpPr>
          <p:nvPr/>
        </p:nvSpPr>
        <p:spPr>
          <a:xfrm>
            <a:off x="2095500" y="1797050"/>
            <a:ext cx="1379538" cy="720725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文本框 34"/>
          <p:cNvSpPr txBox="1"/>
          <p:nvPr/>
        </p:nvSpPr>
        <p:spPr>
          <a:xfrm>
            <a:off x="1047750" y="2493963"/>
            <a:ext cx="409575" cy="35083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</a:p>
        </p:txBody>
      </p:sp>
      <p:sp>
        <p:nvSpPr>
          <p:cNvPr id="10245" name="文本框 35"/>
          <p:cNvSpPr txBox="1"/>
          <p:nvPr/>
        </p:nvSpPr>
        <p:spPr>
          <a:xfrm>
            <a:off x="844550" y="796925"/>
            <a:ext cx="2009775" cy="43815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三、实验原理</a:t>
            </a:r>
          </a:p>
        </p:txBody>
      </p:sp>
      <p:sp>
        <p:nvSpPr>
          <p:cNvPr id="37" name="文本框 3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56398" y="3565080"/>
            <a:ext cx="879842" cy="303480"/>
          </a:xfrm>
          <a:prstGeom prst="rect">
            <a:avLst/>
          </a:prstGeom>
          <a:blipFill rotWithShape="0">
            <a:blip r:embed="rId6"/>
            <a:stretch>
              <a:fillRect l="-2083" b="-3800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47" name="文本框 37"/>
          <p:cNvSpPr txBox="1"/>
          <p:nvPr/>
        </p:nvSpPr>
        <p:spPr>
          <a:xfrm>
            <a:off x="892175" y="4719638"/>
            <a:ext cx="2211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电路发生谐振时，</a:t>
            </a:r>
          </a:p>
        </p:txBody>
      </p:sp>
      <p:sp>
        <p:nvSpPr>
          <p:cNvPr id="10248" name="文本框 38"/>
          <p:cNvSpPr txBox="1"/>
          <p:nvPr/>
        </p:nvSpPr>
        <p:spPr>
          <a:xfrm>
            <a:off x="929005" y="5430838"/>
            <a:ext cx="687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</a:p>
        </p:txBody>
      </p:sp>
      <p:sp>
        <p:nvSpPr>
          <p:cNvPr id="10249" name="文本框 39"/>
          <p:cNvSpPr txBox="1"/>
          <p:nvPr/>
        </p:nvSpPr>
        <p:spPr>
          <a:xfrm>
            <a:off x="895350" y="6559550"/>
            <a:ext cx="4462463" cy="706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值越大，特性曲线越尖锐，通频带越窄，</a:t>
            </a:r>
          </a:p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电路的选择性越好。</a:t>
            </a:r>
          </a:p>
        </p:txBody>
      </p:sp>
      <p:sp>
        <p:nvSpPr>
          <p:cNvPr id="41" name="文本框 4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47560" y="5702040"/>
            <a:ext cx="3126958" cy="793800"/>
          </a:xfrm>
          <a:prstGeom prst="rect">
            <a:avLst/>
          </a:prstGeom>
          <a:blipFill rotWithShape="0">
            <a:blip r:embed="rId7"/>
            <a:stretch>
              <a:fillRect b="-916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51" name="文本框 41"/>
          <p:cNvSpPr txBox="1"/>
          <p:nvPr/>
        </p:nvSpPr>
        <p:spPr>
          <a:xfrm>
            <a:off x="844550" y="1235075"/>
            <a:ext cx="8580755" cy="70421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谐振时，电路呈现纯电阻性，阻抗最小，当外施电压一定时，电流达到最大值，即</a:t>
            </a:r>
          </a:p>
        </p:txBody>
      </p:sp>
      <p:sp>
        <p:nvSpPr>
          <p:cNvPr id="43" name="文本框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6200" y="2485078"/>
            <a:ext cx="871197" cy="360000"/>
          </a:xfrm>
          <a:prstGeom prst="rect">
            <a:avLst/>
          </a:prstGeom>
          <a:blipFill rotWithShape="0">
            <a:blip r:embed="rId8"/>
            <a:stretch>
              <a:fillRect l="-2098" b="-16949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53" name="文本框 43"/>
          <p:cNvSpPr txBox="1"/>
          <p:nvPr/>
        </p:nvSpPr>
        <p:spPr>
          <a:xfrm>
            <a:off x="2236788" y="2493963"/>
            <a:ext cx="576262" cy="35083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</a:p>
        </p:txBody>
      </p:sp>
      <p:sp>
        <p:nvSpPr>
          <p:cNvPr id="45" name="文本框 4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65519" y="2494078"/>
            <a:ext cx="709200" cy="360000"/>
          </a:xfrm>
          <a:prstGeom prst="rect">
            <a:avLst/>
          </a:prstGeom>
          <a:blipFill rotWithShape="0">
            <a:blip r:embed="rId9"/>
            <a:stretch>
              <a:fillRect l="-6897" b="-3390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55" name="文本框 45"/>
          <p:cNvSpPr txBox="1"/>
          <p:nvPr/>
        </p:nvSpPr>
        <p:spPr>
          <a:xfrm>
            <a:off x="3405188" y="2493963"/>
            <a:ext cx="1095375" cy="35083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，在电流</a:t>
            </a:r>
          </a:p>
        </p:txBody>
      </p:sp>
      <p:sp>
        <p:nvSpPr>
          <p:cNvPr id="10256" name="文本框 46"/>
          <p:cNvSpPr txBox="1">
            <a:spLocks noRot="1" noChangeAspect="1" noEditPoints="1" noTextEdit="1"/>
          </p:cNvSpPr>
          <p:nvPr/>
        </p:nvSpPr>
        <p:spPr>
          <a:xfrm>
            <a:off x="4486275" y="2332038"/>
            <a:ext cx="860425" cy="719137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7" name="文本框 47"/>
          <p:cNvSpPr txBox="1"/>
          <p:nvPr/>
        </p:nvSpPr>
        <p:spPr>
          <a:xfrm>
            <a:off x="5346700" y="2511425"/>
            <a:ext cx="636588" cy="35242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时，</a:t>
            </a:r>
          </a:p>
        </p:txBody>
      </p:sp>
      <p:sp>
        <p:nvSpPr>
          <p:cNvPr id="10258" name="文本框 48"/>
          <p:cNvSpPr txBox="1"/>
          <p:nvPr/>
        </p:nvSpPr>
        <p:spPr>
          <a:xfrm>
            <a:off x="928688" y="3071813"/>
            <a:ext cx="4867275" cy="35083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所对应的的两个频率为下限频率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和上限频率</a:t>
            </a:r>
          </a:p>
        </p:txBody>
      </p:sp>
      <p:sp>
        <p:nvSpPr>
          <p:cNvPr id="50" name="文本框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64117" y="3051720"/>
            <a:ext cx="446401" cy="359998"/>
          </a:xfrm>
          <a:prstGeom prst="rect">
            <a:avLst/>
          </a:prstGeom>
          <a:blipFill rotWithShape="0">
            <a:blip r:embed="rId11"/>
            <a:stretch>
              <a:fillRect l="-2740" b="-16949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00240" y="3062878"/>
            <a:ext cx="493918" cy="360000"/>
          </a:xfrm>
          <a:prstGeom prst="rect">
            <a:avLst/>
          </a:prstGeom>
          <a:blipFill rotWithShape="0">
            <a:blip r:embed="rId12"/>
            <a:stretch>
              <a:fillRect l="-1235" b="-18644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61" name="文本框 51"/>
          <p:cNvSpPr txBox="1"/>
          <p:nvPr/>
        </p:nvSpPr>
        <p:spPr>
          <a:xfrm>
            <a:off x="2136775" y="3565525"/>
            <a:ext cx="2125663" cy="3508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称为电路的通频带</a:t>
            </a:r>
          </a:p>
        </p:txBody>
      </p:sp>
      <p:sp>
        <p:nvSpPr>
          <p:cNvPr id="10262" name="文本框 52"/>
          <p:cNvSpPr txBox="1"/>
          <p:nvPr/>
        </p:nvSpPr>
        <p:spPr>
          <a:xfrm>
            <a:off x="892175" y="3916363"/>
            <a:ext cx="4370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通频带宽度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(BW)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与品质因数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值成反比</a:t>
            </a:r>
          </a:p>
        </p:txBody>
      </p:sp>
      <p:sp>
        <p:nvSpPr>
          <p:cNvPr id="54" name="文本框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6200" y="5070959"/>
            <a:ext cx="2818800" cy="359998"/>
          </a:xfrm>
          <a:prstGeom prst="rect">
            <a:avLst/>
          </a:prstGeom>
          <a:blipFill rotWithShape="0">
            <a:blip r:embed="rId13"/>
            <a:stretch>
              <a:fillRect b="-13559"/>
            </a:stretch>
          </a:blipFill>
          <a:ln>
            <a:noFill/>
          </a:ln>
        </p:spPr>
        <p:txBody>
          <a:bodyPr/>
          <a:lstStyle/>
          <a:p>
            <a:pPr marR="0" defTabSz="914400" eaLnBrk="1" fontAlgn="auto" hangingPunct="1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noFill/>
                <a:latin typeface="+mn-lt"/>
                <a:ea typeface="+mn-ea"/>
                <a:cs typeface="+mn-cs"/>
              </a:rPr>
              <a:t> </a:t>
            </a:r>
            <a:endParaRPr kumimoji="0" lang="zh-CN" altLang="en-US" kern="1200" cap="none" spc="0" normalizeH="0" baseline="0" noProof="1">
              <a:noFill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64" name="文本框 54"/>
          <p:cNvSpPr txBox="1">
            <a:spLocks noRot="1" noChangeAspect="1" noEditPoints="1" noTextEdit="1"/>
          </p:cNvSpPr>
          <p:nvPr/>
        </p:nvSpPr>
        <p:spPr>
          <a:xfrm>
            <a:off x="1271588" y="4200525"/>
            <a:ext cx="2166937" cy="720725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65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0500" y="1968500"/>
            <a:ext cx="2711450" cy="459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66" name="文本框 3"/>
          <p:cNvSpPr txBox="1"/>
          <p:nvPr/>
        </p:nvSpPr>
        <p:spPr>
          <a:xfrm>
            <a:off x="6927850" y="6713538"/>
            <a:ext cx="1936750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谐振曲线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919C307-6FA8-4CE8-AB64-E476D1A884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03198" y="648815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文本框 2"/>
          <p:cNvSpPr txBox="1"/>
          <p:nvPr/>
        </p:nvSpPr>
        <p:spPr>
          <a:xfrm>
            <a:off x="523875" y="915988"/>
            <a:ext cx="2009775" cy="3952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三、实验原理</a:t>
            </a:r>
          </a:p>
        </p:txBody>
      </p:sp>
      <p:sp>
        <p:nvSpPr>
          <p:cNvPr id="12292" name="文本框 3"/>
          <p:cNvSpPr txBox="1"/>
          <p:nvPr/>
        </p:nvSpPr>
        <p:spPr>
          <a:xfrm>
            <a:off x="523875" y="1309688"/>
            <a:ext cx="92722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RLC串联电路电流大小与信号源频率的关系，称为电流的幅频特性，其表达式为：</a:t>
            </a:r>
          </a:p>
        </p:txBody>
      </p:sp>
      <p:sp>
        <p:nvSpPr>
          <p:cNvPr id="12293" name="文本框 4"/>
          <p:cNvSpPr txBox="1"/>
          <p:nvPr/>
        </p:nvSpPr>
        <p:spPr>
          <a:xfrm>
            <a:off x="4249738" y="2251075"/>
            <a:ext cx="180975" cy="39528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endParaRPr lang="en-US" altLang="zh-CN" sz="1800" dirty="0"/>
          </a:p>
        </p:txBody>
      </p:sp>
      <p:sp>
        <p:nvSpPr>
          <p:cNvPr id="12294" name="文本框 5"/>
          <p:cNvSpPr txBox="1">
            <a:spLocks noRot="1" noChangeAspect="1" noEditPoints="1" noTextEdit="1"/>
          </p:cNvSpPr>
          <p:nvPr/>
        </p:nvSpPr>
        <p:spPr>
          <a:xfrm>
            <a:off x="604838" y="1749425"/>
            <a:ext cx="6559550" cy="1439863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5" name="文本框 6"/>
          <p:cNvSpPr txBox="1"/>
          <p:nvPr/>
        </p:nvSpPr>
        <p:spPr>
          <a:xfrm>
            <a:off x="534988" y="3346450"/>
            <a:ext cx="9577070" cy="396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为了便于比较不同的串联谐振电路，通常使用归一化的通用频率特性，其表达式为：</a:t>
            </a:r>
          </a:p>
        </p:txBody>
      </p:sp>
      <p:sp>
        <p:nvSpPr>
          <p:cNvPr id="12296" name="文本框 7"/>
          <p:cNvSpPr txBox="1">
            <a:spLocks noRot="1" noChangeAspect="1" noEditPoints="1" noTextEdit="1"/>
          </p:cNvSpPr>
          <p:nvPr/>
        </p:nvSpPr>
        <p:spPr>
          <a:xfrm>
            <a:off x="650875" y="3821113"/>
            <a:ext cx="3309938" cy="1500187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114ED93-88BA-421D-9C5F-622426BC311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6" end="1306.795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4388" y="579867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文本占位符 2"/>
          <p:cNvSpPr>
            <a:spLocks noGrp="1"/>
          </p:cNvSpPr>
          <p:nvPr>
            <p:ph type="body"/>
          </p:nvPr>
        </p:nvSpPr>
        <p:spPr>
          <a:xfrm>
            <a:off x="461963" y="1563688"/>
            <a:ext cx="9402762" cy="3178175"/>
          </a:xfrm>
          <a:ln/>
        </p:spPr>
        <p:txBody>
          <a:bodyPr vert="horz" wrap="square" lIns="0" tIns="0" rIns="0" bIns="0" anchor="t"/>
          <a:lstStyle/>
          <a:p>
            <a:pPr eaLnBrk="1">
              <a:buFontTx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测量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RLC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串联电路发生谐振时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上的电压；</a:t>
            </a:r>
          </a:p>
          <a:p>
            <a:pPr eaLnBrk="1">
              <a:buFontTx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测试并绘制电路的电流谐振曲线；</a:t>
            </a:r>
          </a:p>
          <a:p>
            <a:pPr eaLnBrk="1">
              <a:buFontTx/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设计一个串联谐振电路，谐振频率不变，品质因数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Q=10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，重复上述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步骤；</a:t>
            </a:r>
          </a:p>
          <a:p>
            <a:pPr eaLnBrk="1">
              <a:buFontTx/>
              <a:buAutoNum type="arabicPeriod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0" name="文本框 3"/>
          <p:cNvSpPr txBox="1"/>
          <p:nvPr/>
        </p:nvSpPr>
        <p:spPr>
          <a:xfrm>
            <a:off x="503238" y="952500"/>
            <a:ext cx="2617470" cy="58102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四、实验内容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144D1A7-F474-46D7-AE13-2FAE576C655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7" end="1088.20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9318" y="628638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文本框 2"/>
          <p:cNvSpPr txBox="1"/>
          <p:nvPr/>
        </p:nvSpPr>
        <p:spPr>
          <a:xfrm>
            <a:off x="444500" y="952500"/>
            <a:ext cx="4649470" cy="58102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dirty="0">
                <a:solidFill>
                  <a:srgbClr val="0000FF"/>
                </a:solidFill>
                <a:latin typeface="隶书" pitchFamily="49"/>
                <a:ea typeface="隶书" pitchFamily="49"/>
              </a:rPr>
              <a:t>五、实验步骤及注意事项</a:t>
            </a:r>
          </a:p>
        </p:txBody>
      </p:sp>
      <p:sp>
        <p:nvSpPr>
          <p:cNvPr id="16388" name="文本框 3"/>
          <p:cNvSpPr txBox="1"/>
          <p:nvPr/>
        </p:nvSpPr>
        <p:spPr>
          <a:xfrm>
            <a:off x="227013" y="1701800"/>
            <a:ext cx="7094537" cy="110648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  <a:buAutoNum type="arabicPeriod"/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Windows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菜单中找到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Multisim12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图标，进入应用程序。</a:t>
            </a:r>
          </a:p>
          <a:p>
            <a:pPr lvl="0" eaLnBrk="1">
              <a:spcAft>
                <a:spcPct val="0"/>
              </a:spcAft>
              <a:buAutoNum type="arabicPeriod"/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按给定的参数绘制电路原理图，并开始仿真。</a:t>
            </a:r>
          </a:p>
          <a:p>
            <a:pPr lvl="0" eaLnBrk="1">
              <a:spcAft>
                <a:spcPct val="0"/>
              </a:spcAft>
              <a:buAutoNum type="arabicPeriod"/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将交流电压源的频率调整为电路的计算谐振频率</a:t>
            </a:r>
          </a:p>
        </p:txBody>
      </p:sp>
      <p:sp>
        <p:nvSpPr>
          <p:cNvPr id="16389" name="文本框 4"/>
          <p:cNvSpPr txBox="1">
            <a:spLocks noRot="1" noChangeAspect="1" noEditPoints="1" noTextEdit="1"/>
          </p:cNvSpPr>
          <p:nvPr/>
        </p:nvSpPr>
        <p:spPr>
          <a:xfrm>
            <a:off x="6711950" y="2203450"/>
            <a:ext cx="1628775" cy="71913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文本框 5"/>
          <p:cNvSpPr txBox="1"/>
          <p:nvPr/>
        </p:nvSpPr>
        <p:spPr>
          <a:xfrm>
            <a:off x="534988" y="2922588"/>
            <a:ext cx="97409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输出电压保持为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1V(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有效值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，用电压表测量各个元器件上的电压，并记录。</a:t>
            </a:r>
          </a:p>
        </p:txBody>
      </p:sp>
      <p:sp>
        <p:nvSpPr>
          <p:cNvPr id="16391" name="文本框 6"/>
          <p:cNvSpPr txBox="1"/>
          <p:nvPr/>
        </p:nvSpPr>
        <p:spPr>
          <a:xfrm>
            <a:off x="261938" y="3332163"/>
            <a:ext cx="1582737" cy="4079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200" dirty="0">
                <a:solidFill>
                  <a:srgbClr val="FF0000"/>
                </a:solidFill>
                <a:latin typeface="隶书" pitchFamily="49"/>
                <a:ea typeface="隶书" pitchFamily="49"/>
              </a:rPr>
              <a:t>注意事项：</a:t>
            </a:r>
          </a:p>
        </p:txBody>
      </p:sp>
      <p:sp>
        <p:nvSpPr>
          <p:cNvPr id="16392" name="文本框 7"/>
          <p:cNvSpPr txBox="1"/>
          <p:nvPr/>
        </p:nvSpPr>
        <p:spPr>
          <a:xfrm>
            <a:off x="357188" y="3740150"/>
            <a:ext cx="9250362" cy="104616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）电路要</a:t>
            </a:r>
            <a:r>
              <a:rPr lang="zh-CN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接地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）电压表用</a:t>
            </a:r>
            <a:r>
              <a:rPr lang="zh-CN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交流档</a:t>
            </a:r>
            <a:r>
              <a:rPr lang="en-US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(AC)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，其内阻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10MΩ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不能改变。</a:t>
            </a:r>
          </a:p>
          <a:p>
            <a:pPr lvl="0" eaLnBrk="1">
              <a:spcAft>
                <a:spcPct val="0"/>
              </a:spcAft>
            </a:pP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）交流电压源的选择与设置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:[</a:t>
            </a:r>
            <a:r>
              <a:rPr lang="zh-CN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要求：</a:t>
            </a:r>
            <a:r>
              <a:rPr lang="zh-CN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输出电压保持为</a:t>
            </a:r>
            <a:r>
              <a:rPr lang="en-US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1V(</a:t>
            </a:r>
            <a:r>
              <a:rPr lang="zh-CN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有效值</a:t>
            </a:r>
            <a:r>
              <a:rPr lang="en-US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</a:p>
        </p:txBody>
      </p:sp>
      <p:sp>
        <p:nvSpPr>
          <p:cNvPr id="16393" name="文本框 8"/>
          <p:cNvSpPr txBox="1"/>
          <p:nvPr/>
        </p:nvSpPr>
        <p:spPr>
          <a:xfrm>
            <a:off x="892175" y="4786313"/>
            <a:ext cx="5143500" cy="877887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选择</a:t>
            </a:r>
            <a:r>
              <a:rPr lang="en-US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AC_POWER</a:t>
            </a:r>
            <a:r>
              <a:rPr lang="zh-CN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，则设置有效值</a:t>
            </a:r>
            <a:r>
              <a:rPr lang="en-US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(RMS)</a:t>
            </a:r>
            <a:r>
              <a:rPr lang="zh-CN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solidFill>
                  <a:srgbClr val="FF3333"/>
                </a:solidFill>
                <a:ea typeface="微软雅黑" panose="020B0503020204020204" pitchFamily="34" charset="-122"/>
              </a:rPr>
              <a:t>1V</a:t>
            </a:r>
          </a:p>
          <a:p>
            <a:pPr lvl="0" eaLnBrk="1">
              <a:spcAft>
                <a:spcPct val="0"/>
              </a:spcAft>
            </a:pPr>
            <a:endParaRPr lang="en-US" altLang="zh-CN" sz="1800" dirty="0">
              <a:ea typeface="微软雅黑" panose="020B0503020204020204" pitchFamily="34" charset="-122"/>
            </a:endParaRPr>
          </a:p>
          <a:p>
            <a:pPr lvl="0" eaLnBrk="1">
              <a:spcAft>
                <a:spcPct val="0"/>
              </a:spcAft>
            </a:pPr>
            <a:r>
              <a:rPr lang="zh-CN" altLang="zh-CN" sz="1800" dirty="0">
                <a:ea typeface="微软雅黑" panose="020B0503020204020204" pitchFamily="34" charset="-122"/>
              </a:rPr>
              <a:t>选择</a:t>
            </a:r>
            <a:r>
              <a:rPr lang="en-US" altLang="zh-CN" sz="1800" dirty="0">
                <a:ea typeface="微软雅黑" panose="020B0503020204020204" pitchFamily="34" charset="-122"/>
              </a:rPr>
              <a:t>AC_VOLTAGE</a:t>
            </a:r>
            <a:r>
              <a:rPr lang="zh-CN" altLang="zh-CN" sz="1800" dirty="0">
                <a:ea typeface="微软雅黑" panose="020B0503020204020204" pitchFamily="34" charset="-122"/>
              </a:rPr>
              <a:t>，则设置幅值</a:t>
            </a:r>
            <a:r>
              <a:rPr lang="en-US" altLang="zh-CN" sz="1800" dirty="0">
                <a:ea typeface="微软雅黑" panose="020B0503020204020204" pitchFamily="34" charset="-122"/>
              </a:rPr>
              <a:t>(Pk)</a:t>
            </a:r>
            <a:r>
              <a:rPr lang="zh-CN" altLang="zh-CN" sz="1800" dirty="0"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ea typeface="微软雅黑" panose="020B0503020204020204" pitchFamily="34" charset="-122"/>
              </a:rPr>
              <a:t>1.414V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95061EF-E07D-4DAE-A59C-F75FB818B7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19.11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0470" y="611911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"/>
          <p:cNvSpPr txBox="1"/>
          <p:nvPr/>
        </p:nvSpPr>
        <p:spPr>
          <a:xfrm>
            <a:off x="3106650" y="3381182"/>
            <a:ext cx="3769984" cy="39865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6-1  RLC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串联电路谐振点测试</a:t>
            </a:r>
          </a:p>
        </p:txBody>
      </p:sp>
      <p:sp>
        <p:nvSpPr>
          <p:cNvPr id="18436" name="文本框 4"/>
          <p:cNvSpPr txBox="1"/>
          <p:nvPr/>
        </p:nvSpPr>
        <p:spPr>
          <a:xfrm>
            <a:off x="381542" y="4320361"/>
            <a:ext cx="4440937" cy="460211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实验中要求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:| U</a:t>
            </a:r>
            <a:r>
              <a:rPr lang="en-US" altLang="zh-CN" sz="2400" baseline="-3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en-US" altLang="zh-CN" sz="2400" baseline="-3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|&lt;=0.001V</a:t>
            </a:r>
          </a:p>
        </p:txBody>
      </p:sp>
      <p:pic>
        <p:nvPicPr>
          <p:cNvPr id="1843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42" y="2196326"/>
            <a:ext cx="9220200" cy="1042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905B5D4-9A20-4C09-AEBB-45F9A80812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64" end="1143.12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9747" y="61976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/>
          <p:nvPr/>
        </p:nvSpPr>
        <p:spPr>
          <a:xfrm>
            <a:off x="225425" y="309563"/>
            <a:ext cx="3476625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1800" b="1" dirty="0"/>
              <a:t>表</a:t>
            </a:r>
            <a:r>
              <a:rPr lang="en-US" altLang="zh-CN" sz="1800" dirty="0"/>
              <a:t>6-1  RLC</a:t>
            </a:r>
            <a:r>
              <a:rPr lang="zh-CN" altLang="zh-CN" sz="1800" b="1" dirty="0"/>
              <a:t>串联电路谐振点测试</a:t>
            </a:r>
          </a:p>
        </p:txBody>
      </p:sp>
      <p:sp>
        <p:nvSpPr>
          <p:cNvPr id="20483" name="文本框 2"/>
          <p:cNvSpPr txBox="1"/>
          <p:nvPr/>
        </p:nvSpPr>
        <p:spPr>
          <a:xfrm>
            <a:off x="174625" y="3889375"/>
            <a:ext cx="9401175" cy="3011488"/>
          </a:xfrm>
          <a:prstGeom prst="rect">
            <a:avLst/>
          </a:prstGeom>
          <a:noFill/>
          <a:ln w="9525">
            <a:noFill/>
          </a:ln>
        </p:spPr>
        <p:txBody>
          <a:bodyPr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寻找谐振点的方法：</a:t>
            </a:r>
          </a:p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原理：谐振时</a:t>
            </a:r>
            <a:r>
              <a:rPr lang="en-US" altLang="zh-CN" sz="1800" dirty="0"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L</a:t>
            </a:r>
            <a:r>
              <a:rPr lang="en-US" altLang="zh-CN" sz="1800" dirty="0">
                <a:ea typeface="微软雅黑" panose="020B0503020204020204" pitchFamily="34" charset="-122"/>
              </a:rPr>
              <a:t>=U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C</a:t>
            </a:r>
          </a:p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而</a:t>
            </a:r>
            <a:r>
              <a:rPr lang="en-US" altLang="zh-CN" sz="1800" dirty="0"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L</a:t>
            </a:r>
            <a:r>
              <a:rPr lang="zh-CN" altLang="zh-CN" sz="2200" dirty="0">
                <a:ea typeface="微软雅黑" panose="020B0503020204020204" pitchFamily="34" charset="-122"/>
              </a:rPr>
              <a:t>随频率升高而升高，</a:t>
            </a:r>
            <a:r>
              <a:rPr lang="en-US" altLang="zh-CN" sz="1800" dirty="0"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C</a:t>
            </a:r>
            <a:r>
              <a:rPr lang="zh-CN" altLang="zh-CN" sz="2200" dirty="0">
                <a:ea typeface="微软雅黑" panose="020B0503020204020204" pitchFamily="34" charset="-122"/>
              </a:rPr>
              <a:t>则相反。</a:t>
            </a:r>
          </a:p>
          <a:p>
            <a:pPr lvl="0" eaLnBrk="1">
              <a:spcAft>
                <a:spcPct val="0"/>
              </a:spcAft>
            </a:pPr>
            <a:endParaRPr lang="en-US" altLang="zh-CN" sz="1800" dirty="0">
              <a:ea typeface="微软雅黑" panose="020B0503020204020204" pitchFamily="34" charset="-122"/>
            </a:endParaRPr>
          </a:p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举例：</a:t>
            </a:r>
          </a:p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先用谐振点计算频率测试：</a:t>
            </a:r>
          </a:p>
          <a:p>
            <a:pPr lvl="0" eaLnBrk="1">
              <a:spcAft>
                <a:spcPct val="0"/>
              </a:spcAft>
            </a:pPr>
            <a:r>
              <a:rPr lang="zh-CN" altLang="zh-CN" sz="2200" dirty="0">
                <a:ea typeface="微软雅黑" panose="020B0503020204020204" pitchFamily="34" charset="-122"/>
              </a:rPr>
              <a:t>如果</a:t>
            </a:r>
            <a:r>
              <a:rPr lang="en-US" altLang="zh-CN" sz="1800" dirty="0"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L</a:t>
            </a:r>
            <a:r>
              <a:rPr lang="en-US" altLang="zh-CN" sz="1800" dirty="0">
                <a:ea typeface="微软雅黑" panose="020B0503020204020204" pitchFamily="34" charset="-122"/>
              </a:rPr>
              <a:t>&gt;U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C</a:t>
            </a:r>
            <a:r>
              <a:rPr lang="zh-CN" altLang="zh-CN" sz="2200" dirty="0">
                <a:ea typeface="微软雅黑" panose="020B0503020204020204" pitchFamily="34" charset="-122"/>
              </a:rPr>
              <a:t>，说明真正的谐振点频率会低一些，减个</a:t>
            </a:r>
            <a:r>
              <a:rPr lang="en-US" altLang="zh-CN" sz="1800" dirty="0">
                <a:ea typeface="微软雅黑" panose="020B0503020204020204" pitchFamily="34" charset="-122"/>
              </a:rPr>
              <a:t>500Hz</a:t>
            </a:r>
            <a:r>
              <a:rPr lang="zh-CN" altLang="zh-CN" sz="2200" dirty="0">
                <a:ea typeface="微软雅黑" panose="020B0503020204020204" pitchFamily="34" charset="-122"/>
              </a:rPr>
              <a:t>再测；</a:t>
            </a:r>
          </a:p>
          <a:p>
            <a:pPr lvl="0" eaLnBrk="1"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	</a:t>
            </a:r>
            <a:r>
              <a:rPr lang="zh-CN" altLang="zh-CN" sz="2200" dirty="0">
                <a:ea typeface="微软雅黑" panose="020B0503020204020204" pitchFamily="34" charset="-122"/>
              </a:rPr>
              <a:t>如果</a:t>
            </a:r>
            <a:r>
              <a:rPr lang="en-US" altLang="zh-CN" sz="1800" dirty="0"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L</a:t>
            </a:r>
            <a:r>
              <a:rPr lang="en-US" altLang="zh-CN" sz="1800" dirty="0">
                <a:ea typeface="微软雅黑" panose="020B0503020204020204" pitchFamily="34" charset="-122"/>
              </a:rPr>
              <a:t>&lt;U</a:t>
            </a:r>
            <a:r>
              <a:rPr lang="en-US" altLang="zh-CN" sz="1800" baseline="-25000" dirty="0">
                <a:ea typeface="微软雅黑" panose="020B0503020204020204" pitchFamily="34" charset="-122"/>
              </a:rPr>
              <a:t>C</a:t>
            </a:r>
            <a:r>
              <a:rPr lang="zh-CN" altLang="zh-CN" sz="2200" dirty="0">
                <a:ea typeface="微软雅黑" panose="020B0503020204020204" pitchFamily="34" charset="-122"/>
              </a:rPr>
              <a:t>，说明谐振点频率比现有的高，再加上</a:t>
            </a:r>
            <a:r>
              <a:rPr lang="en-US" altLang="zh-CN" sz="1800" dirty="0">
                <a:ea typeface="微软雅黑" panose="020B0503020204020204" pitchFamily="34" charset="-122"/>
              </a:rPr>
              <a:t>250Hz</a:t>
            </a:r>
            <a:r>
              <a:rPr lang="zh-CN" altLang="zh-CN" sz="2200" dirty="0">
                <a:ea typeface="微软雅黑" panose="020B0503020204020204" pitchFamily="34" charset="-122"/>
              </a:rPr>
              <a:t>，再测</a:t>
            </a:r>
          </a:p>
          <a:p>
            <a:pPr lvl="0" eaLnBrk="1">
              <a:spcAft>
                <a:spcPct val="0"/>
              </a:spcAft>
            </a:pPr>
            <a:r>
              <a:rPr lang="en-US" altLang="zh-CN" sz="1800" dirty="0">
                <a:ea typeface="微软雅黑" panose="020B0503020204020204" pitchFamily="34" charset="-122"/>
              </a:rPr>
              <a:t>                 …...</a:t>
            </a:r>
          </a:p>
        </p:txBody>
      </p:sp>
      <p:sp>
        <p:nvSpPr>
          <p:cNvPr id="20484" name="文本框 3"/>
          <p:cNvSpPr txBox="1"/>
          <p:nvPr/>
        </p:nvSpPr>
        <p:spPr>
          <a:xfrm>
            <a:off x="476250" y="2524125"/>
            <a:ext cx="4846638" cy="43338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5000" rIns="90000" bIns="45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>
              <a:spcAft>
                <a:spcPct val="0"/>
              </a:spcAft>
            </a:pPr>
            <a:r>
              <a:rPr lang="zh-CN" altLang="zh-CN" sz="2200" b="1" dirty="0"/>
              <a:t>实验中要求</a:t>
            </a:r>
            <a:r>
              <a:rPr lang="en-US" altLang="zh-CN" sz="1800" dirty="0"/>
              <a:t>:| U</a:t>
            </a:r>
            <a:r>
              <a:rPr lang="en-US" altLang="zh-CN" sz="1800" baseline="-33000" dirty="0"/>
              <a:t>L</a:t>
            </a:r>
            <a:r>
              <a:rPr lang="en-US" altLang="zh-CN" sz="1800" dirty="0"/>
              <a:t>-U</a:t>
            </a:r>
            <a:r>
              <a:rPr lang="en-US" altLang="zh-CN" sz="1800" baseline="-33000" dirty="0"/>
              <a:t>C</a:t>
            </a:r>
            <a:r>
              <a:rPr lang="en-US" altLang="zh-CN" sz="1800" dirty="0"/>
              <a:t> |&lt;=0.001V</a:t>
            </a:r>
          </a:p>
        </p:txBody>
      </p:sp>
      <p:pic>
        <p:nvPicPr>
          <p:cNvPr id="20485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63" y="655638"/>
            <a:ext cx="2711450" cy="459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文本框 4"/>
          <p:cNvSpPr txBox="1"/>
          <p:nvPr/>
        </p:nvSpPr>
        <p:spPr>
          <a:xfrm>
            <a:off x="6578600" y="5400675"/>
            <a:ext cx="1936750" cy="3984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5"/>
              </a:spcAft>
              <a:defRPr lang="en-US" altLang="zh-CN" sz="3200" kern="1200">
                <a:solidFill>
                  <a:schemeClr val="tx1"/>
                </a:solidFill>
                <a:latin typeface="Arial" panose="020B0604020202020204" pitchFamily="18"/>
                <a:ea typeface="宋体" panose="02010600030101010101" pitchFamily="2" charset="-122"/>
                <a:cs typeface="Mangal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1415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</a:lstStyle>
          <a:p>
            <a:pPr lvl="0" eaLnBrk="1" hangingPunct="1">
              <a:spcAft>
                <a:spcPct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谐振曲线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872413" y="1171575"/>
            <a:ext cx="0" cy="375761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159625" y="1423988"/>
            <a:ext cx="0" cy="3471863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EF811D6-75A9-4B74-8E2C-0A7AFBF32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0757" y="357663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：&#10;您的正文已经经简明扼要，字字珠玑。但信息却千丝万缕、错综复杂。&#10;您的正文已经经简明扼要，字字珠玑。但信息却千丝万缕、错综复杂。&#10;您的正文已经经简明扼要，字字珠玑。但信息却千丝万缕、错综复杂。&#10;您的正文已经经简明扼要，字字珠玑。但信息却千丝万缕、错综复杂。"/>
  <p:tag name="KSO_WM_UNIT_NOCLEAR" val="1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82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cdd4e940-febb-4a84-8546-fb57e6dc5888}"/>
  <p:tag name="KSO_WM_UNIT_TEXTBOXSTYLE_TEMPLATEID" val="3131896"/>
  <p:tag name="KSO_WM_UNIT_TEXTBOXSTYLE_TYPE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1332</Words>
  <Application>Microsoft Office PowerPoint</Application>
  <PresentationFormat>自定义</PresentationFormat>
  <Paragraphs>240</Paragraphs>
  <Slides>35</Slides>
  <Notes>14</Notes>
  <HiddenSlides>0</HiddenSlides>
  <MMClips>58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隶书</vt:lpstr>
      <vt:lpstr>微软雅黑</vt:lpstr>
      <vt:lpstr>Arial</vt:lpstr>
      <vt:lpstr>Calibri</vt:lpstr>
      <vt:lpstr>Source Serif Pro Black</vt:lpstr>
      <vt:lpstr>Times New Roman</vt:lpstr>
      <vt:lpstr>Wingdings</vt:lpstr>
      <vt:lpstr>默认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六、实验报告中思考题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实验六 RLC串联电路的频率特性</dc:title>
  <dc:creator>27175</dc:creator>
  <cp:lastModifiedBy>271751791@qq.com</cp:lastModifiedBy>
  <cp:revision>255</cp:revision>
  <dcterms:created xsi:type="dcterms:W3CDTF">2013-04-02T15:19:00Z</dcterms:created>
  <dcterms:modified xsi:type="dcterms:W3CDTF">2020-02-15T04:57:13Z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